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332" r:id="rId2"/>
    <p:sldId id="363" r:id="rId3"/>
    <p:sldId id="364" r:id="rId4"/>
    <p:sldId id="340" r:id="rId5"/>
    <p:sldId id="365" r:id="rId6"/>
    <p:sldId id="366" r:id="rId7"/>
    <p:sldId id="367" r:id="rId8"/>
    <p:sldId id="368" r:id="rId9"/>
    <p:sldId id="369" r:id="rId10"/>
    <p:sldId id="370" r:id="rId11"/>
    <p:sldId id="371" r:id="rId12"/>
    <p:sldId id="372" r:id="rId13"/>
    <p:sldId id="374" r:id="rId14"/>
    <p:sldId id="375" r:id="rId15"/>
    <p:sldId id="376" r:id="rId16"/>
    <p:sldId id="377" r:id="rId17"/>
    <p:sldId id="378" r:id="rId18"/>
    <p:sldId id="333" r:id="rId19"/>
    <p:sldId id="346" r:id="rId20"/>
    <p:sldId id="345" r:id="rId21"/>
    <p:sldId id="347" r:id="rId22"/>
    <p:sldId id="348" r:id="rId23"/>
    <p:sldId id="349" r:id="rId24"/>
    <p:sldId id="350" r:id="rId25"/>
    <p:sldId id="351" r:id="rId26"/>
    <p:sldId id="352" r:id="rId27"/>
    <p:sldId id="353" r:id="rId28"/>
    <p:sldId id="354" r:id="rId29"/>
    <p:sldId id="355" r:id="rId30"/>
    <p:sldId id="356" r:id="rId31"/>
    <p:sldId id="358" r:id="rId32"/>
    <p:sldId id="361" r:id="rId33"/>
    <p:sldId id="362" r:id="rId34"/>
    <p:sldId id="360" r:id="rId35"/>
    <p:sldId id="359" r:id="rId36"/>
    <p:sldId id="334" r:id="rId37"/>
    <p:sldId id="335" r:id="rId38"/>
    <p:sldId id="336" r:id="rId39"/>
    <p:sldId id="337" r:id="rId40"/>
    <p:sldId id="338" r:id="rId41"/>
    <p:sldId id="339" r:id="rId42"/>
    <p:sldId id="341" r:id="rId43"/>
    <p:sldId id="342" r:id="rId44"/>
    <p:sldId id="343" r:id="rId45"/>
    <p:sldId id="344" r:id="rId46"/>
    <p:sldId id="379" r:id="rId47"/>
    <p:sldId id="380" r:id="rId48"/>
  </p:sldIdLst>
  <p:sldSz cx="10080625" cy="7561263"/>
  <p:notesSz cx="6799263" cy="9929813"/>
  <p:custDataLst>
    <p:tags r:id="rId51"/>
  </p:custDataLst>
  <p:defaultTextStyle>
    <a:defPPr>
      <a:defRPr lang="de-DE"/>
    </a:defPPr>
    <a:lvl1pPr algn="l" defTabSz="503238" rtl="0" fontAlgn="base">
      <a:spcBef>
        <a:spcPct val="0"/>
      </a:spcBef>
      <a:spcAft>
        <a:spcPct val="0"/>
      </a:spcAft>
      <a:defRPr sz="3100" kern="1200">
        <a:solidFill>
          <a:schemeClr val="tx1"/>
        </a:solidFill>
        <a:latin typeface="Courier New" pitchFamily="49" charset="0"/>
        <a:ea typeface="ＭＳ Ｐゴシック"/>
        <a:cs typeface="Arial" charset="0"/>
      </a:defRPr>
    </a:lvl1pPr>
    <a:lvl2pPr marL="503238" indent="-46038" algn="l" defTabSz="503238" rtl="0" fontAlgn="base">
      <a:spcBef>
        <a:spcPct val="0"/>
      </a:spcBef>
      <a:spcAft>
        <a:spcPct val="0"/>
      </a:spcAft>
      <a:defRPr sz="3100" kern="1200">
        <a:solidFill>
          <a:schemeClr val="tx1"/>
        </a:solidFill>
        <a:latin typeface="Courier New" pitchFamily="49" charset="0"/>
        <a:ea typeface="ＭＳ Ｐゴシック"/>
        <a:cs typeface="Arial" charset="0"/>
      </a:defRPr>
    </a:lvl2pPr>
    <a:lvl3pPr marL="1006475" indent="-92075" algn="l" defTabSz="503238" rtl="0" fontAlgn="base">
      <a:spcBef>
        <a:spcPct val="0"/>
      </a:spcBef>
      <a:spcAft>
        <a:spcPct val="0"/>
      </a:spcAft>
      <a:defRPr sz="3100" kern="1200">
        <a:solidFill>
          <a:schemeClr val="tx1"/>
        </a:solidFill>
        <a:latin typeface="Courier New" pitchFamily="49" charset="0"/>
        <a:ea typeface="ＭＳ Ｐゴシック"/>
        <a:cs typeface="Arial" charset="0"/>
      </a:defRPr>
    </a:lvl3pPr>
    <a:lvl4pPr marL="1511300" indent="-139700" algn="l" defTabSz="503238" rtl="0" fontAlgn="base">
      <a:spcBef>
        <a:spcPct val="0"/>
      </a:spcBef>
      <a:spcAft>
        <a:spcPct val="0"/>
      </a:spcAft>
      <a:defRPr sz="3100" kern="1200">
        <a:solidFill>
          <a:schemeClr val="tx1"/>
        </a:solidFill>
        <a:latin typeface="Courier New" pitchFamily="49" charset="0"/>
        <a:ea typeface="ＭＳ Ｐゴシック"/>
        <a:cs typeface="Arial" charset="0"/>
      </a:defRPr>
    </a:lvl4pPr>
    <a:lvl5pPr marL="2014538" indent="-185738" algn="l" defTabSz="503238" rtl="0" fontAlgn="base">
      <a:spcBef>
        <a:spcPct val="0"/>
      </a:spcBef>
      <a:spcAft>
        <a:spcPct val="0"/>
      </a:spcAft>
      <a:defRPr sz="3100" kern="1200">
        <a:solidFill>
          <a:schemeClr val="tx1"/>
        </a:solidFill>
        <a:latin typeface="Courier New" pitchFamily="49" charset="0"/>
        <a:ea typeface="ＭＳ Ｐゴシック"/>
        <a:cs typeface="Arial" charset="0"/>
      </a:defRPr>
    </a:lvl5pPr>
    <a:lvl6pPr marL="2286000" algn="l" defTabSz="914400" rtl="0" eaLnBrk="1" latinLnBrk="0" hangingPunct="1">
      <a:defRPr sz="3100" kern="1200">
        <a:solidFill>
          <a:schemeClr val="tx1"/>
        </a:solidFill>
        <a:latin typeface="Courier New" pitchFamily="49" charset="0"/>
        <a:ea typeface="ＭＳ Ｐゴシック"/>
        <a:cs typeface="Arial" charset="0"/>
      </a:defRPr>
    </a:lvl6pPr>
    <a:lvl7pPr marL="2743200" algn="l" defTabSz="914400" rtl="0" eaLnBrk="1" latinLnBrk="0" hangingPunct="1">
      <a:defRPr sz="3100" kern="1200">
        <a:solidFill>
          <a:schemeClr val="tx1"/>
        </a:solidFill>
        <a:latin typeface="Courier New" pitchFamily="49" charset="0"/>
        <a:ea typeface="ＭＳ Ｐゴシック"/>
        <a:cs typeface="Arial" charset="0"/>
      </a:defRPr>
    </a:lvl7pPr>
    <a:lvl8pPr marL="3200400" algn="l" defTabSz="914400" rtl="0" eaLnBrk="1" latinLnBrk="0" hangingPunct="1">
      <a:defRPr sz="3100" kern="1200">
        <a:solidFill>
          <a:schemeClr val="tx1"/>
        </a:solidFill>
        <a:latin typeface="Courier New" pitchFamily="49" charset="0"/>
        <a:ea typeface="ＭＳ Ｐゴシック"/>
        <a:cs typeface="Arial" charset="0"/>
      </a:defRPr>
    </a:lvl8pPr>
    <a:lvl9pPr marL="3657600" algn="l" defTabSz="914400" rtl="0" eaLnBrk="1" latinLnBrk="0" hangingPunct="1">
      <a:defRPr sz="3100" kern="1200">
        <a:solidFill>
          <a:schemeClr val="tx1"/>
        </a:solidFill>
        <a:latin typeface="Courier New" pitchFamily="49" charset="0"/>
        <a:ea typeface="ＭＳ Ｐゴシック"/>
        <a:cs typeface="Arial" charset="0"/>
      </a:defRPr>
    </a:lvl9pPr>
  </p:defaultTextStyle>
  <p:extLst>
    <p:ext uri="{EFAFB233-063F-42B5-8137-9DF3F51BA10A}">
      <p15:sldGuideLst xmlns:p15="http://schemas.microsoft.com/office/powerpoint/2012/main" xmlns="">
        <p15:guide id="1" orient="horz" pos="2381">
          <p15:clr>
            <a:srgbClr val="A4A3A4"/>
          </p15:clr>
        </p15:guide>
        <p15:guide id="2" pos="3175">
          <p15:clr>
            <a:srgbClr val="A4A3A4"/>
          </p15:clr>
        </p15:guide>
      </p15:sldGuideLst>
    </p:ext>
    <p:ext uri="{2D200454-40CA-4A62-9FC3-DE9A4176ACB9}">
      <p15:notesGuideLst xmlns:p15="http://schemas.microsoft.com/office/powerpoint/2012/main" xmlns="">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yx" initials="N"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C2"/>
    <a:srgbClr val="004B6C"/>
    <a:srgbClr val="FFDF79"/>
    <a:srgbClr val="DEA900"/>
    <a:srgbClr val="D59829"/>
    <a:srgbClr val="57CBFF"/>
    <a:srgbClr val="777777"/>
    <a:srgbClr val="BCBC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18" autoAdjust="0"/>
    <p:restoredTop sz="86422" autoAdjust="0"/>
  </p:normalViewPr>
  <p:slideViewPr>
    <p:cSldViewPr snapToObjects="1">
      <p:cViewPr>
        <p:scale>
          <a:sx n="112" d="100"/>
          <a:sy n="112" d="100"/>
        </p:scale>
        <p:origin x="-1566" y="396"/>
      </p:cViewPr>
      <p:guideLst>
        <p:guide orient="horz" pos="2381"/>
        <p:guide pos="3175"/>
      </p:guideLst>
    </p:cSldViewPr>
  </p:slideViewPr>
  <p:outlineViewPr>
    <p:cViewPr>
      <p:scale>
        <a:sx n="33" d="100"/>
        <a:sy n="33" d="100"/>
      </p:scale>
      <p:origin x="48" y="17178"/>
    </p:cViewPr>
  </p:outlin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1" d="100"/>
          <a:sy n="81" d="100"/>
        </p:scale>
        <p:origin x="-4020" y="-102"/>
      </p:cViewPr>
      <p:guideLst>
        <p:guide orient="horz" pos="3127"/>
        <p:guide pos="2141"/>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tags" Target="tags/tag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wrap="square" lIns="92208" tIns="46104" rIns="92208" bIns="46104" numCol="1" anchor="t" anchorCtr="0" compatLnSpc="1">
            <a:prstTxWarp prst="textNoShape">
              <a:avLst/>
            </a:prstTxWarp>
          </a:bodyPr>
          <a:lstStyle>
            <a:lvl1pPr eaLnBrk="1" hangingPunct="1">
              <a:spcBef>
                <a:spcPct val="0"/>
              </a:spcBef>
              <a:buFontTx/>
              <a:buNone/>
              <a:defRPr sz="1200">
                <a:latin typeface="Calibri" pitchFamily="-112" charset="0"/>
                <a:ea typeface="ＭＳ Ｐゴシック" pitchFamily="-112" charset="-128"/>
                <a:cs typeface="ＭＳ Ｐゴシック" pitchFamily="-112" charset="-128"/>
                <a:sym typeface="Wingdings" pitchFamily="2" charset="2"/>
              </a:defRPr>
            </a:lvl1pPr>
          </a:lstStyle>
          <a:p>
            <a:pPr>
              <a:defRPr/>
            </a:pPr>
            <a:endParaRPr lang="de-DE"/>
          </a:p>
        </p:txBody>
      </p:sp>
      <p:sp>
        <p:nvSpPr>
          <p:cNvPr id="3" name="Datumsplatzhalter 2"/>
          <p:cNvSpPr>
            <a:spLocks noGrp="1"/>
          </p:cNvSpPr>
          <p:nvPr>
            <p:ph type="dt" sz="quarter" idx="1"/>
          </p:nvPr>
        </p:nvSpPr>
        <p:spPr>
          <a:xfrm>
            <a:off x="3851275" y="0"/>
            <a:ext cx="2946400" cy="496888"/>
          </a:xfrm>
          <a:prstGeom prst="rect">
            <a:avLst/>
          </a:prstGeom>
        </p:spPr>
        <p:txBody>
          <a:bodyPr vert="horz" wrap="square" lIns="92208" tIns="46104" rIns="92208" bIns="46104" numCol="1" anchor="t" anchorCtr="0" compatLnSpc="1">
            <a:prstTxWarp prst="textNoShape">
              <a:avLst/>
            </a:prstTxWarp>
          </a:bodyPr>
          <a:lstStyle>
            <a:lvl1pPr algn="r" eaLnBrk="1" hangingPunct="1">
              <a:spcBef>
                <a:spcPct val="0"/>
              </a:spcBef>
              <a:buFontTx/>
              <a:buNone/>
              <a:defRPr sz="1200">
                <a:latin typeface="Calibri" charset="0"/>
                <a:ea typeface="ＭＳ Ｐゴシック" charset="-128"/>
                <a:cs typeface="+mn-cs"/>
                <a:sym typeface="Wingdings" pitchFamily="2" charset="2"/>
              </a:defRPr>
            </a:lvl1pPr>
          </a:lstStyle>
          <a:p>
            <a:pPr>
              <a:defRPr/>
            </a:pPr>
            <a:fld id="{08A7B092-048E-4698-BE5B-25076B1CC57F}" type="datetime1">
              <a:rPr lang="de-DE"/>
              <a:pPr>
                <a:defRPr/>
              </a:pPr>
              <a:t>08.09.2016</a:t>
            </a:fld>
            <a:endParaRPr lang="de-DE"/>
          </a:p>
        </p:txBody>
      </p:sp>
      <p:sp>
        <p:nvSpPr>
          <p:cNvPr id="4" name="Fußzeilenplatzhalter 3"/>
          <p:cNvSpPr>
            <a:spLocks noGrp="1"/>
          </p:cNvSpPr>
          <p:nvPr>
            <p:ph type="ftr" sz="quarter" idx="2"/>
          </p:nvPr>
        </p:nvSpPr>
        <p:spPr>
          <a:xfrm>
            <a:off x="0" y="9431338"/>
            <a:ext cx="2946400" cy="496887"/>
          </a:xfrm>
          <a:prstGeom prst="rect">
            <a:avLst/>
          </a:prstGeom>
        </p:spPr>
        <p:txBody>
          <a:bodyPr vert="horz" wrap="square" lIns="92208" tIns="46104" rIns="92208" bIns="46104" numCol="1" anchor="b" anchorCtr="0" compatLnSpc="1">
            <a:prstTxWarp prst="textNoShape">
              <a:avLst/>
            </a:prstTxWarp>
          </a:bodyPr>
          <a:lstStyle>
            <a:lvl1pPr eaLnBrk="1" hangingPunct="1">
              <a:spcBef>
                <a:spcPct val="0"/>
              </a:spcBef>
              <a:buFontTx/>
              <a:buNone/>
              <a:defRPr sz="1200">
                <a:latin typeface="Calibri" pitchFamily="-112" charset="0"/>
                <a:ea typeface="ＭＳ Ｐゴシック" pitchFamily="-112" charset="-128"/>
                <a:cs typeface="ＭＳ Ｐゴシック" pitchFamily="-112" charset="-128"/>
                <a:sym typeface="Wingdings" pitchFamily="2" charset="2"/>
              </a:defRPr>
            </a:lvl1pPr>
          </a:lstStyle>
          <a:p>
            <a:pPr>
              <a:defRPr/>
            </a:pPr>
            <a:endParaRPr lang="de-DE"/>
          </a:p>
        </p:txBody>
      </p:sp>
      <p:sp>
        <p:nvSpPr>
          <p:cNvPr id="5" name="Foliennummernplatzhalter 4"/>
          <p:cNvSpPr>
            <a:spLocks noGrp="1"/>
          </p:cNvSpPr>
          <p:nvPr>
            <p:ph type="sldNum" sz="quarter" idx="3"/>
          </p:nvPr>
        </p:nvSpPr>
        <p:spPr>
          <a:xfrm>
            <a:off x="3851275" y="9431338"/>
            <a:ext cx="2946400" cy="496887"/>
          </a:xfrm>
          <a:prstGeom prst="rect">
            <a:avLst/>
          </a:prstGeom>
        </p:spPr>
        <p:txBody>
          <a:bodyPr vert="horz" wrap="square" lIns="92208" tIns="46104" rIns="92208" bIns="46104" numCol="1" anchor="b" anchorCtr="0" compatLnSpc="1">
            <a:prstTxWarp prst="textNoShape">
              <a:avLst/>
            </a:prstTxWarp>
          </a:bodyPr>
          <a:lstStyle>
            <a:lvl1pPr algn="r" eaLnBrk="1" hangingPunct="1">
              <a:spcBef>
                <a:spcPct val="0"/>
              </a:spcBef>
              <a:buFontTx/>
              <a:buNone/>
              <a:defRPr sz="1200">
                <a:latin typeface="Calibri" charset="0"/>
                <a:ea typeface="ＭＳ Ｐゴシック" charset="-128"/>
                <a:cs typeface="+mn-cs"/>
                <a:sym typeface="Wingdings" pitchFamily="2" charset="2"/>
              </a:defRPr>
            </a:lvl1pPr>
          </a:lstStyle>
          <a:p>
            <a:pPr>
              <a:defRPr/>
            </a:pPr>
            <a:fld id="{8CBA99E9-08C1-499E-A02B-1CA67EE4F65E}" type="slidenum">
              <a:rPr lang="de-DE"/>
              <a:pPr>
                <a:defRPr/>
              </a:pPr>
              <a:t>‹Nr.›</a:t>
            </a:fld>
            <a:endParaRPr lang="de-DE"/>
          </a:p>
        </p:txBody>
      </p:sp>
    </p:spTree>
    <p:extLst>
      <p:ext uri="{BB962C8B-B14F-4D97-AF65-F5344CB8AC3E}">
        <p14:creationId xmlns:p14="http://schemas.microsoft.com/office/powerpoint/2010/main" val="18760880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6888"/>
          </a:xfrm>
          <a:prstGeom prst="rect">
            <a:avLst/>
          </a:prstGeom>
        </p:spPr>
        <p:txBody>
          <a:bodyPr vert="horz" wrap="square" lIns="92208" tIns="46104" rIns="92208" bIns="46104" numCol="1" anchor="t" anchorCtr="0" compatLnSpc="1">
            <a:prstTxWarp prst="textNoShape">
              <a:avLst/>
            </a:prstTxWarp>
          </a:bodyPr>
          <a:lstStyle>
            <a:lvl1pPr eaLnBrk="1" hangingPunct="1">
              <a:spcBef>
                <a:spcPct val="0"/>
              </a:spcBef>
              <a:buFontTx/>
              <a:buNone/>
              <a:defRPr sz="1200">
                <a:latin typeface="Calibri" pitchFamily="-112" charset="0"/>
                <a:ea typeface="ＭＳ Ｐゴシック" pitchFamily="-112" charset="-128"/>
                <a:cs typeface="ＭＳ Ｐゴシック" pitchFamily="-112" charset="-128"/>
                <a:sym typeface="Wingdings" pitchFamily="2" charset="2"/>
              </a:defRPr>
            </a:lvl1pPr>
          </a:lstStyle>
          <a:p>
            <a:pPr>
              <a:defRPr/>
            </a:pPr>
            <a:endParaRPr lang="de-DE"/>
          </a:p>
        </p:txBody>
      </p:sp>
      <p:sp>
        <p:nvSpPr>
          <p:cNvPr id="3" name="Datumsplatzhalter 2"/>
          <p:cNvSpPr>
            <a:spLocks noGrp="1"/>
          </p:cNvSpPr>
          <p:nvPr>
            <p:ph type="dt" idx="1"/>
          </p:nvPr>
        </p:nvSpPr>
        <p:spPr>
          <a:xfrm>
            <a:off x="3851275" y="0"/>
            <a:ext cx="2946400" cy="496888"/>
          </a:xfrm>
          <a:prstGeom prst="rect">
            <a:avLst/>
          </a:prstGeom>
        </p:spPr>
        <p:txBody>
          <a:bodyPr vert="horz" wrap="square" lIns="92208" tIns="46104" rIns="92208" bIns="46104" numCol="1" anchor="t" anchorCtr="0" compatLnSpc="1">
            <a:prstTxWarp prst="textNoShape">
              <a:avLst/>
            </a:prstTxWarp>
          </a:bodyPr>
          <a:lstStyle>
            <a:lvl1pPr algn="r" eaLnBrk="1" hangingPunct="1">
              <a:spcBef>
                <a:spcPct val="0"/>
              </a:spcBef>
              <a:buFontTx/>
              <a:buNone/>
              <a:defRPr sz="1200">
                <a:latin typeface="Calibri" charset="0"/>
                <a:ea typeface="ＭＳ Ｐゴシック" charset="-128"/>
                <a:cs typeface="+mn-cs"/>
                <a:sym typeface="Wingdings" pitchFamily="2" charset="2"/>
              </a:defRPr>
            </a:lvl1pPr>
          </a:lstStyle>
          <a:p>
            <a:pPr>
              <a:defRPr/>
            </a:pPr>
            <a:fld id="{105B0DCB-91C6-43BA-81BB-4270ED1D2BBE}" type="datetime1">
              <a:rPr lang="de-DE"/>
              <a:pPr>
                <a:defRPr/>
              </a:pPr>
              <a:t>08.09.2016</a:t>
            </a:fld>
            <a:endParaRPr lang="de-DE"/>
          </a:p>
        </p:txBody>
      </p:sp>
      <p:sp>
        <p:nvSpPr>
          <p:cNvPr id="4" name="Folienbildplatzhalter 3"/>
          <p:cNvSpPr>
            <a:spLocks noGrp="1" noRot="1" noChangeAspect="1"/>
          </p:cNvSpPr>
          <p:nvPr>
            <p:ph type="sldImg" idx="2"/>
          </p:nvPr>
        </p:nvSpPr>
        <p:spPr>
          <a:xfrm>
            <a:off x="917575" y="744538"/>
            <a:ext cx="4965700" cy="3724275"/>
          </a:xfrm>
          <a:prstGeom prst="rect">
            <a:avLst/>
          </a:prstGeom>
          <a:noFill/>
          <a:ln w="12700">
            <a:solidFill>
              <a:prstClr val="black"/>
            </a:solidFill>
          </a:ln>
        </p:spPr>
        <p:txBody>
          <a:bodyPr vert="horz" wrap="square" lIns="92208" tIns="46104" rIns="92208" bIns="46104" numCol="1" anchor="ctr" anchorCtr="0" compatLnSpc="1">
            <a:prstTxWarp prst="textNoShape">
              <a:avLst/>
            </a:prstTxWarp>
          </a:bodyPr>
          <a:lstStyle/>
          <a:p>
            <a:pPr lvl="0"/>
            <a:endParaRPr lang="de-DE" noProof="0"/>
          </a:p>
        </p:txBody>
      </p:sp>
      <p:sp>
        <p:nvSpPr>
          <p:cNvPr id="5" name="Notizenplatzhalter 4"/>
          <p:cNvSpPr>
            <a:spLocks noGrp="1"/>
          </p:cNvSpPr>
          <p:nvPr>
            <p:ph type="body" sz="quarter" idx="3"/>
          </p:nvPr>
        </p:nvSpPr>
        <p:spPr>
          <a:xfrm>
            <a:off x="679450" y="4716463"/>
            <a:ext cx="5440363" cy="4468812"/>
          </a:xfrm>
          <a:prstGeom prst="rect">
            <a:avLst/>
          </a:prstGeom>
        </p:spPr>
        <p:txBody>
          <a:bodyPr vert="horz" wrap="square" lIns="92208" tIns="46104" rIns="92208" bIns="46104" numCol="1" anchor="t" anchorCtr="0" compatLnSpc="1">
            <a:prstTxWarp prst="textNoShape">
              <a:avLst/>
            </a:prstTxWarp>
            <a:normAutofit/>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6" name="Fußzeilenplatzhalter 5"/>
          <p:cNvSpPr>
            <a:spLocks noGrp="1"/>
          </p:cNvSpPr>
          <p:nvPr>
            <p:ph type="ftr" sz="quarter" idx="4"/>
          </p:nvPr>
        </p:nvSpPr>
        <p:spPr>
          <a:xfrm>
            <a:off x="0" y="9431338"/>
            <a:ext cx="2946400" cy="496887"/>
          </a:xfrm>
          <a:prstGeom prst="rect">
            <a:avLst/>
          </a:prstGeom>
        </p:spPr>
        <p:txBody>
          <a:bodyPr vert="horz" wrap="square" lIns="92208" tIns="46104" rIns="92208" bIns="46104" numCol="1" anchor="b" anchorCtr="0" compatLnSpc="1">
            <a:prstTxWarp prst="textNoShape">
              <a:avLst/>
            </a:prstTxWarp>
          </a:bodyPr>
          <a:lstStyle>
            <a:lvl1pPr eaLnBrk="1" hangingPunct="1">
              <a:spcBef>
                <a:spcPct val="0"/>
              </a:spcBef>
              <a:buFontTx/>
              <a:buNone/>
              <a:defRPr sz="1200">
                <a:latin typeface="Calibri" pitchFamily="-112" charset="0"/>
                <a:ea typeface="ＭＳ Ｐゴシック" pitchFamily="-112" charset="-128"/>
                <a:cs typeface="ＭＳ Ｐゴシック" pitchFamily="-112" charset="-128"/>
                <a:sym typeface="Wingdings" pitchFamily="2" charset="2"/>
              </a:defRPr>
            </a:lvl1pPr>
          </a:lstStyle>
          <a:p>
            <a:pPr>
              <a:defRPr/>
            </a:pPr>
            <a:endParaRPr lang="de-DE"/>
          </a:p>
        </p:txBody>
      </p:sp>
      <p:sp>
        <p:nvSpPr>
          <p:cNvPr id="7" name="Foliennummernplatzhalter 6"/>
          <p:cNvSpPr>
            <a:spLocks noGrp="1"/>
          </p:cNvSpPr>
          <p:nvPr>
            <p:ph type="sldNum" sz="quarter" idx="5"/>
          </p:nvPr>
        </p:nvSpPr>
        <p:spPr>
          <a:xfrm>
            <a:off x="3851275" y="9431338"/>
            <a:ext cx="2946400" cy="496887"/>
          </a:xfrm>
          <a:prstGeom prst="rect">
            <a:avLst/>
          </a:prstGeom>
        </p:spPr>
        <p:txBody>
          <a:bodyPr vert="horz" wrap="square" lIns="92208" tIns="46104" rIns="92208" bIns="46104" numCol="1" anchor="b" anchorCtr="0" compatLnSpc="1">
            <a:prstTxWarp prst="textNoShape">
              <a:avLst/>
            </a:prstTxWarp>
          </a:bodyPr>
          <a:lstStyle>
            <a:lvl1pPr algn="r" eaLnBrk="1" hangingPunct="1">
              <a:spcBef>
                <a:spcPct val="0"/>
              </a:spcBef>
              <a:buFontTx/>
              <a:buNone/>
              <a:defRPr sz="1200">
                <a:latin typeface="Calibri" charset="0"/>
                <a:ea typeface="ＭＳ Ｐゴシック" charset="-128"/>
                <a:cs typeface="+mn-cs"/>
                <a:sym typeface="Wingdings" pitchFamily="2" charset="2"/>
              </a:defRPr>
            </a:lvl1pPr>
          </a:lstStyle>
          <a:p>
            <a:pPr>
              <a:defRPr/>
            </a:pPr>
            <a:fld id="{C14D1C19-EE3F-41F2-BF59-40E542D337EE}" type="slidenum">
              <a:rPr lang="de-DE"/>
              <a:pPr>
                <a:defRPr/>
              </a:pPr>
              <a:t>‹Nr.›</a:t>
            </a:fld>
            <a:endParaRPr lang="de-DE"/>
          </a:p>
        </p:txBody>
      </p:sp>
    </p:spTree>
    <p:extLst>
      <p:ext uri="{BB962C8B-B14F-4D97-AF65-F5344CB8AC3E}">
        <p14:creationId xmlns:p14="http://schemas.microsoft.com/office/powerpoint/2010/main" val="3329189196"/>
      </p:ext>
    </p:extLst>
  </p:cSld>
  <p:clrMap bg1="lt1" tx1="dk1" bg2="lt2" tx2="dk2" accent1="accent1" accent2="accent2" accent3="accent3" accent4="accent4" accent5="accent5" accent6="accent6" hlink="hlink" folHlink="folHlink"/>
  <p:hf hdr="0" ftr="0" dt="0"/>
  <p:notesStyle>
    <a:lvl1pPr algn="l" defTabSz="503238" rtl="0" eaLnBrk="0" fontAlgn="base" hangingPunct="0">
      <a:spcBef>
        <a:spcPct val="30000"/>
      </a:spcBef>
      <a:spcAft>
        <a:spcPct val="0"/>
      </a:spcAft>
      <a:defRPr sz="1300" kern="1200">
        <a:solidFill>
          <a:schemeClr val="tx1"/>
        </a:solidFill>
        <a:latin typeface="+mn-lt"/>
        <a:ea typeface="ＭＳ Ｐゴシック" pitchFamily="-112" charset="-128"/>
        <a:cs typeface="ＭＳ Ｐゴシック" pitchFamily="-112" charset="-128"/>
      </a:defRPr>
    </a:lvl1pPr>
    <a:lvl2pPr marL="503238" algn="l" defTabSz="503238" rtl="0" eaLnBrk="0" fontAlgn="base" hangingPunct="0">
      <a:spcBef>
        <a:spcPct val="30000"/>
      </a:spcBef>
      <a:spcAft>
        <a:spcPct val="0"/>
      </a:spcAft>
      <a:defRPr sz="1300" kern="1200">
        <a:solidFill>
          <a:schemeClr val="tx1"/>
        </a:solidFill>
        <a:latin typeface="+mn-lt"/>
        <a:ea typeface="ＭＳ Ｐゴシック" pitchFamily="-112" charset="-128"/>
        <a:cs typeface="ＭＳ Ｐゴシック"/>
      </a:defRPr>
    </a:lvl2pPr>
    <a:lvl3pPr marL="1006475" algn="l" defTabSz="503238" rtl="0" eaLnBrk="0" fontAlgn="base" hangingPunct="0">
      <a:spcBef>
        <a:spcPct val="30000"/>
      </a:spcBef>
      <a:spcAft>
        <a:spcPct val="0"/>
      </a:spcAft>
      <a:defRPr sz="1300" kern="1200">
        <a:solidFill>
          <a:schemeClr val="tx1"/>
        </a:solidFill>
        <a:latin typeface="+mn-lt"/>
        <a:ea typeface="ＭＳ Ｐゴシック" pitchFamily="-112" charset="-128"/>
        <a:cs typeface="ＭＳ Ｐゴシック"/>
      </a:defRPr>
    </a:lvl3pPr>
    <a:lvl4pPr marL="1511300" algn="l" defTabSz="503238" rtl="0" eaLnBrk="0" fontAlgn="base" hangingPunct="0">
      <a:spcBef>
        <a:spcPct val="30000"/>
      </a:spcBef>
      <a:spcAft>
        <a:spcPct val="0"/>
      </a:spcAft>
      <a:defRPr sz="1300" kern="1200">
        <a:solidFill>
          <a:schemeClr val="tx1"/>
        </a:solidFill>
        <a:latin typeface="+mn-lt"/>
        <a:ea typeface="ＭＳ Ｐゴシック" pitchFamily="-112" charset="-128"/>
        <a:cs typeface="ＭＳ Ｐゴシック"/>
      </a:defRPr>
    </a:lvl4pPr>
    <a:lvl5pPr marL="2014538" algn="l" defTabSz="503238" rtl="0" eaLnBrk="0" fontAlgn="base" hangingPunct="0">
      <a:spcBef>
        <a:spcPct val="30000"/>
      </a:spcBef>
      <a:spcAft>
        <a:spcPct val="0"/>
      </a:spcAft>
      <a:defRPr sz="1300" kern="1200">
        <a:solidFill>
          <a:schemeClr val="tx1"/>
        </a:solidFill>
        <a:latin typeface="+mn-lt"/>
        <a:ea typeface="ＭＳ Ｐゴシック" pitchFamily="-112" charset="-128"/>
        <a:cs typeface="ＭＳ Ｐゴシック"/>
      </a:defRPr>
    </a:lvl5pPr>
    <a:lvl6pPr marL="2520086" algn="l" defTabSz="504017" rtl="0" eaLnBrk="1" latinLnBrk="0" hangingPunct="1">
      <a:defRPr sz="1300" kern="1200">
        <a:solidFill>
          <a:schemeClr val="tx1"/>
        </a:solidFill>
        <a:latin typeface="+mn-lt"/>
        <a:ea typeface="+mn-ea"/>
        <a:cs typeface="+mn-cs"/>
      </a:defRPr>
    </a:lvl6pPr>
    <a:lvl7pPr marL="3024104" algn="l" defTabSz="504017" rtl="0" eaLnBrk="1" latinLnBrk="0" hangingPunct="1">
      <a:defRPr sz="1300" kern="1200">
        <a:solidFill>
          <a:schemeClr val="tx1"/>
        </a:solidFill>
        <a:latin typeface="+mn-lt"/>
        <a:ea typeface="+mn-ea"/>
        <a:cs typeface="+mn-cs"/>
      </a:defRPr>
    </a:lvl7pPr>
    <a:lvl8pPr marL="3528121" algn="l" defTabSz="504017" rtl="0" eaLnBrk="1" latinLnBrk="0" hangingPunct="1">
      <a:defRPr sz="1300" kern="1200">
        <a:solidFill>
          <a:schemeClr val="tx1"/>
        </a:solidFill>
        <a:latin typeface="+mn-lt"/>
        <a:ea typeface="+mn-ea"/>
        <a:cs typeface="+mn-cs"/>
      </a:defRPr>
    </a:lvl8pPr>
    <a:lvl9pPr marL="4032138" algn="l" defTabSz="504017" rtl="0" eaLnBrk="1" latinLnBrk="0" hangingPunct="1">
      <a:defRPr sz="1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11" name="Titelplatzhalter 1"/>
          <p:cNvSpPr>
            <a:spLocks noGrp="1"/>
          </p:cNvSpPr>
          <p:nvPr>
            <p:ph type="title"/>
          </p:nvPr>
        </p:nvSpPr>
        <p:spPr>
          <a:xfrm>
            <a:off x="496887" y="1256506"/>
            <a:ext cx="9072563" cy="2019301"/>
          </a:xfrm>
          <a:prstGeom prst="rect">
            <a:avLst/>
          </a:prstGeom>
        </p:spPr>
        <p:txBody>
          <a:bodyPr rtlCol="0" anchor="b">
            <a:noAutofit/>
          </a:bodyPr>
          <a:lstStyle>
            <a:lvl1pPr>
              <a:defRPr/>
            </a:lvl1pPr>
          </a:lstStyle>
          <a:p>
            <a:r>
              <a:rPr lang="de-DE" smtClean="0"/>
              <a:t>Click to edit Master title style</a:t>
            </a:r>
            <a:endParaRPr lang="de-DE" dirty="0"/>
          </a:p>
        </p:txBody>
      </p:sp>
      <p:sp>
        <p:nvSpPr>
          <p:cNvPr id="14" name="Untertitel 2"/>
          <p:cNvSpPr>
            <a:spLocks noGrp="1"/>
          </p:cNvSpPr>
          <p:nvPr>
            <p:ph type="subTitle" idx="1"/>
          </p:nvPr>
        </p:nvSpPr>
        <p:spPr>
          <a:xfrm>
            <a:off x="496887" y="3780631"/>
            <a:ext cx="9072563" cy="479580"/>
          </a:xfrm>
        </p:spPr>
        <p:txBody>
          <a:bodyPr>
            <a:normAutofit/>
          </a:bodyPr>
          <a:lstStyle>
            <a:lvl1pPr marL="0" indent="0" algn="l">
              <a:spcBef>
                <a:spcPts val="0"/>
              </a:spcBef>
              <a:buNone/>
              <a:defRPr sz="2200" b="1" cap="none" spc="10">
                <a:solidFill>
                  <a:srgbClr val="000000"/>
                </a:solidFill>
              </a:defRPr>
            </a:lvl1pPr>
            <a:lvl2pPr marL="504017" indent="0" algn="ctr">
              <a:buNone/>
              <a:defRPr>
                <a:solidFill>
                  <a:schemeClr val="tx1">
                    <a:tint val="75000"/>
                  </a:schemeClr>
                </a:solidFill>
              </a:defRPr>
            </a:lvl2pPr>
            <a:lvl3pPr marL="1008035" indent="0" algn="ctr">
              <a:buNone/>
              <a:defRPr>
                <a:solidFill>
                  <a:schemeClr val="tx1">
                    <a:tint val="75000"/>
                  </a:schemeClr>
                </a:solidFill>
              </a:defRPr>
            </a:lvl3pPr>
            <a:lvl4pPr marL="1512052" indent="0" algn="ctr">
              <a:buNone/>
              <a:defRPr>
                <a:solidFill>
                  <a:schemeClr val="tx1">
                    <a:tint val="75000"/>
                  </a:schemeClr>
                </a:solidFill>
              </a:defRPr>
            </a:lvl4pPr>
            <a:lvl5pPr marL="2016069" indent="0" algn="ctr">
              <a:buNone/>
              <a:defRPr>
                <a:solidFill>
                  <a:schemeClr val="tx1">
                    <a:tint val="75000"/>
                  </a:schemeClr>
                </a:solidFill>
              </a:defRPr>
            </a:lvl5pPr>
            <a:lvl6pPr marL="2520086" indent="0" algn="ctr">
              <a:buNone/>
              <a:defRPr>
                <a:solidFill>
                  <a:schemeClr val="tx1">
                    <a:tint val="75000"/>
                  </a:schemeClr>
                </a:solidFill>
              </a:defRPr>
            </a:lvl6pPr>
            <a:lvl7pPr marL="3024104" indent="0" algn="ctr">
              <a:buNone/>
              <a:defRPr>
                <a:solidFill>
                  <a:schemeClr val="tx1">
                    <a:tint val="75000"/>
                  </a:schemeClr>
                </a:solidFill>
              </a:defRPr>
            </a:lvl7pPr>
            <a:lvl8pPr marL="3528121" indent="0" algn="ctr">
              <a:buNone/>
              <a:defRPr>
                <a:solidFill>
                  <a:schemeClr val="tx1">
                    <a:tint val="75000"/>
                  </a:schemeClr>
                </a:solidFill>
              </a:defRPr>
            </a:lvl8pPr>
            <a:lvl9pPr marL="4032138" indent="0" algn="ctr">
              <a:buNone/>
              <a:defRPr>
                <a:solidFill>
                  <a:schemeClr val="tx1">
                    <a:tint val="75000"/>
                  </a:schemeClr>
                </a:solidFill>
              </a:defRPr>
            </a:lvl9pPr>
          </a:lstStyle>
          <a:p>
            <a:r>
              <a:rPr lang="de-DE" dirty="0" smtClean="0"/>
              <a:t>Master-Untertitelformat bearbeiten</a:t>
            </a:r>
            <a:endParaRPr lang="de-DE" dirty="0"/>
          </a:p>
        </p:txBody>
      </p:sp>
      <p:sp>
        <p:nvSpPr>
          <p:cNvPr id="18" name="Text Placeholder 17"/>
          <p:cNvSpPr>
            <a:spLocks noGrp="1"/>
          </p:cNvSpPr>
          <p:nvPr>
            <p:ph type="body" sz="quarter" idx="10"/>
          </p:nvPr>
        </p:nvSpPr>
        <p:spPr>
          <a:xfrm>
            <a:off x="496887" y="6304756"/>
            <a:ext cx="4543425" cy="504825"/>
          </a:xfrm>
        </p:spPr>
        <p:txBody>
          <a:bodyPr tIns="72000"/>
          <a:lstStyle>
            <a:lvl1pPr>
              <a:defRPr sz="1200"/>
            </a:lvl1pPr>
          </a:lstStyle>
          <a:p>
            <a:pPr lvl="0"/>
            <a:r>
              <a:rPr lang="en-US" dirty="0" smtClean="0"/>
              <a:t>Click to edit Master text styles</a:t>
            </a:r>
            <a:endParaRPr lang="de-DE" dirty="0"/>
          </a:p>
        </p:txBody>
      </p:sp>
      <p:sp>
        <p:nvSpPr>
          <p:cNvPr id="5" name="Datumsplatzhalter 3"/>
          <p:cNvSpPr>
            <a:spLocks noGrp="1"/>
          </p:cNvSpPr>
          <p:nvPr>
            <p:ph type="dt" sz="half" idx="11"/>
          </p:nvPr>
        </p:nvSpPr>
        <p:spPr/>
        <p:txBody>
          <a:bodyPr/>
          <a:lstStyle>
            <a:lvl1pPr>
              <a:defRPr/>
            </a:lvl1pPr>
          </a:lstStyle>
          <a:p>
            <a:pPr>
              <a:defRPr/>
            </a:pPr>
            <a:fld id="{A7044EDD-A361-49FE-B7C1-853E4981CB6A}" type="datetime1">
              <a:rPr lang="de-DE"/>
              <a:pPr>
                <a:defRPr/>
              </a:pPr>
              <a:t>08.09.2016</a:t>
            </a:fld>
            <a:endParaRPr lang="de-DE"/>
          </a:p>
        </p:txBody>
      </p:sp>
      <p:sp>
        <p:nvSpPr>
          <p:cNvPr id="6" name="Fußzeilenplatzhalter 4"/>
          <p:cNvSpPr>
            <a:spLocks noGrp="1"/>
          </p:cNvSpPr>
          <p:nvPr>
            <p:ph type="ftr" sz="quarter" idx="12"/>
          </p:nvPr>
        </p:nvSpPr>
        <p:spPr/>
        <p:txBody>
          <a:bodyPr/>
          <a:lstStyle>
            <a:lvl1pPr>
              <a:defRPr/>
            </a:lvl1pPr>
          </a:lstStyle>
          <a:p>
            <a:pPr>
              <a:defRPr/>
            </a:pPr>
            <a:r>
              <a:rPr lang="de-DE"/>
              <a:t>Prof. Dr.-Ing. Ivan Volosyak</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umsplatzhalter 3"/>
          <p:cNvSpPr>
            <a:spLocks noGrp="1"/>
          </p:cNvSpPr>
          <p:nvPr>
            <p:ph type="dt" sz="half" idx="10"/>
          </p:nvPr>
        </p:nvSpPr>
        <p:spPr/>
        <p:txBody>
          <a:bodyPr/>
          <a:lstStyle>
            <a:lvl1pPr>
              <a:defRPr/>
            </a:lvl1pPr>
          </a:lstStyle>
          <a:p>
            <a:pPr>
              <a:defRPr/>
            </a:pPr>
            <a:fld id="{4D84BB67-00FB-4094-96F3-44328D8278A4}" type="datetime1">
              <a:rPr lang="de-DE"/>
              <a:pPr>
                <a:defRPr/>
              </a:pPr>
              <a:t>08.09.2016</a:t>
            </a:fld>
            <a:endParaRPr lang="de-DE"/>
          </a:p>
        </p:txBody>
      </p:sp>
      <p:sp>
        <p:nvSpPr>
          <p:cNvPr id="3" name="Fußzeilenplatzhalter 4"/>
          <p:cNvSpPr>
            <a:spLocks noGrp="1"/>
          </p:cNvSpPr>
          <p:nvPr>
            <p:ph type="ftr" sz="quarter" idx="11"/>
          </p:nvPr>
        </p:nvSpPr>
        <p:spPr/>
        <p:txBody>
          <a:bodyPr/>
          <a:lstStyle>
            <a:lvl1pPr>
              <a:defRPr/>
            </a:lvl1pPr>
          </a:lstStyle>
          <a:p>
            <a:pPr>
              <a:defRPr/>
            </a:pPr>
            <a:r>
              <a:rPr lang="de-DE"/>
              <a:t>Prof. Dr.-Ing. Ivan Volosyak</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503238" y="492125"/>
            <a:ext cx="9074150" cy="774700"/>
          </a:xfrm>
        </p:spPr>
        <p:txBody>
          <a:bodyPr/>
          <a:lstStyle/>
          <a:p>
            <a:r>
              <a:rPr lang="de-DE"/>
              <a:t>Titelmasterformat durch Klicken bearbeiten</a:t>
            </a:r>
          </a:p>
        </p:txBody>
      </p:sp>
      <p:sp>
        <p:nvSpPr>
          <p:cNvPr id="3" name="Inhaltsplatzhalter 2"/>
          <p:cNvSpPr>
            <a:spLocks noGrp="1"/>
          </p:cNvSpPr>
          <p:nvPr>
            <p:ph idx="1"/>
          </p:nvPr>
        </p:nvSpPr>
        <p:spPr>
          <a:xfrm>
            <a:off x="504825" y="1763713"/>
            <a:ext cx="9072563" cy="4035425"/>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lvl1pPr>
              <a:defRPr/>
            </a:lvl1pPr>
          </a:lstStyle>
          <a:p>
            <a:pPr>
              <a:defRPr/>
            </a:pPr>
            <a:fld id="{B6D3B0C7-62E5-4E91-B3CB-CD7D5360B465}" type="datetime1">
              <a:rPr lang="de-DE"/>
              <a:pPr>
                <a:defRPr/>
              </a:pPr>
              <a:t>08.09.2016</a:t>
            </a:fld>
            <a:endParaRPr lang="de-DE"/>
          </a:p>
        </p:txBody>
      </p:sp>
      <p:sp>
        <p:nvSpPr>
          <p:cNvPr id="5" name="Fußzeilenplatzhalter 4"/>
          <p:cNvSpPr>
            <a:spLocks noGrp="1"/>
          </p:cNvSpPr>
          <p:nvPr>
            <p:ph type="ftr" sz="quarter" idx="11"/>
          </p:nvPr>
        </p:nvSpPr>
        <p:spPr/>
        <p:txBody>
          <a:bodyPr/>
          <a:lstStyle>
            <a:lvl1pPr>
              <a:defRPr/>
            </a:lvl1pPr>
          </a:lstStyle>
          <a:p>
            <a:pPr>
              <a:defRPr/>
            </a:pPr>
            <a:r>
              <a:rPr lang="de-DE"/>
              <a:t>Prof. Dr.-Ing. Ivan Volosyak</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infach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0" smtClean="0"/>
              <a:t>Mastertitelformat bearbeiten</a:t>
            </a:r>
            <a:endParaRPr lang="en-GB" noProof="0"/>
          </a:p>
        </p:txBody>
      </p:sp>
      <p:sp>
        <p:nvSpPr>
          <p:cNvPr id="3" name="Inhaltsplatzhalter 2"/>
          <p:cNvSpPr>
            <a:spLocks noGrp="1"/>
          </p:cNvSpPr>
          <p:nvPr>
            <p:ph idx="1"/>
          </p:nvPr>
        </p:nvSpPr>
        <p:spPr/>
        <p:txBody>
          <a:bodyPr/>
          <a:lstStyle>
            <a:lvl1pPr>
              <a:defRPr sz="2600"/>
            </a:lvl1pPr>
            <a:lvl2pPr>
              <a:defRPr sz="2600"/>
            </a:lvl2pPr>
            <a:lvl3pPr>
              <a:defRPr sz="2600"/>
            </a:lvl3pPr>
            <a:lvl4pPr>
              <a:defRPr sz="2600"/>
            </a:lvl4pPr>
            <a:lvl5pPr>
              <a:defRPr sz="2600"/>
            </a:lvl5pPr>
          </a:lstStyle>
          <a:p>
            <a:pPr lvl="0"/>
            <a:r>
              <a:rPr lang="en-GB" noProof="0" smtClean="0"/>
              <a:t>Mastertextformat bearbeiten</a:t>
            </a:r>
          </a:p>
          <a:p>
            <a:pPr lvl="1"/>
            <a:r>
              <a:rPr lang="en-GB" noProof="0" smtClean="0"/>
              <a:t>Zweite Ebene</a:t>
            </a:r>
          </a:p>
          <a:p>
            <a:pPr lvl="2"/>
            <a:r>
              <a:rPr lang="en-GB" noProof="0" smtClean="0"/>
              <a:t>Dritte Ebene</a:t>
            </a:r>
          </a:p>
          <a:p>
            <a:pPr lvl="3"/>
            <a:r>
              <a:rPr lang="en-GB" noProof="0" smtClean="0"/>
              <a:t>Vierte Ebene</a:t>
            </a:r>
          </a:p>
          <a:p>
            <a:pPr lvl="4"/>
            <a:r>
              <a:rPr lang="en-GB" noProof="0" smtClean="0"/>
              <a:t>Fünfte Ebene</a:t>
            </a:r>
            <a:endParaRPr lang="en-GB" noProof="0"/>
          </a:p>
        </p:txBody>
      </p:sp>
      <p:sp>
        <p:nvSpPr>
          <p:cNvPr id="14" name="Text Placeholder 17"/>
          <p:cNvSpPr>
            <a:spLocks noGrp="1"/>
          </p:cNvSpPr>
          <p:nvPr>
            <p:ph type="body" sz="quarter" idx="10"/>
          </p:nvPr>
        </p:nvSpPr>
        <p:spPr>
          <a:xfrm>
            <a:off x="496887" y="6304756"/>
            <a:ext cx="4543425" cy="504825"/>
          </a:xfrm>
        </p:spPr>
        <p:txBody>
          <a:bodyPr tIns="72000"/>
          <a:lstStyle>
            <a:lvl1pPr>
              <a:defRPr sz="1200"/>
            </a:lvl1pPr>
          </a:lstStyle>
          <a:p>
            <a:pPr lvl="0"/>
            <a:r>
              <a:rPr lang="en-GB" noProof="0" smtClean="0"/>
              <a:t>Click to edit Master text styles</a:t>
            </a:r>
            <a:endParaRPr lang="en-GB" noProof="0"/>
          </a:p>
        </p:txBody>
      </p:sp>
      <p:sp>
        <p:nvSpPr>
          <p:cNvPr id="5" name="Datumsplatzhalter 3"/>
          <p:cNvSpPr>
            <a:spLocks noGrp="1"/>
          </p:cNvSpPr>
          <p:nvPr>
            <p:ph type="dt" sz="half" idx="11"/>
          </p:nvPr>
        </p:nvSpPr>
        <p:spPr/>
        <p:txBody>
          <a:bodyPr/>
          <a:lstStyle>
            <a:lvl1pPr>
              <a:defRPr/>
            </a:lvl1pPr>
          </a:lstStyle>
          <a:p>
            <a:pPr>
              <a:defRPr/>
            </a:pPr>
            <a:fld id="{776D6841-C7FE-40B1-B067-4A65D853E33A}" type="datetime1">
              <a:rPr lang="en-GB"/>
              <a:pPr>
                <a:defRPr/>
              </a:pPr>
              <a:t>08/09/2016</a:t>
            </a:fld>
            <a:endParaRPr lang="en-GB"/>
          </a:p>
        </p:txBody>
      </p:sp>
      <p:sp>
        <p:nvSpPr>
          <p:cNvPr id="6" name="Fußzeilenplatzhalter 4"/>
          <p:cNvSpPr>
            <a:spLocks noGrp="1"/>
          </p:cNvSpPr>
          <p:nvPr>
            <p:ph type="ftr" sz="quarter" idx="12"/>
          </p:nvPr>
        </p:nvSpPr>
        <p:spPr/>
        <p:txBody>
          <a:bodyPr/>
          <a:lstStyle>
            <a:lvl1pPr>
              <a:defRPr/>
            </a:lvl1pPr>
          </a:lstStyle>
          <a:p>
            <a:pPr>
              <a:defRPr/>
            </a:pPr>
            <a:r>
              <a:rPr lang="en-GB"/>
              <a:t>Prof. Dr.-Ing. Ivan Volosyak</a:t>
            </a:r>
          </a:p>
        </p:txBody>
      </p:sp>
    </p:spTree>
    <p:extLst>
      <p:ext uri="{BB962C8B-B14F-4D97-AF65-F5344CB8AC3E}">
        <p14:creationId xmlns:p14="http://schemas.microsoft.com/office/powerpoint/2010/main" val="20119498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anzflächiges Bild">
    <p:spTree>
      <p:nvGrpSpPr>
        <p:cNvPr id="1" name=""/>
        <p:cNvGrpSpPr/>
        <p:nvPr/>
      </p:nvGrpSpPr>
      <p:grpSpPr>
        <a:xfrm>
          <a:off x="0" y="0"/>
          <a:ext cx="0" cy="0"/>
          <a:chOff x="0" y="0"/>
          <a:chExt cx="0" cy="0"/>
        </a:xfrm>
      </p:grpSpPr>
      <p:sp>
        <p:nvSpPr>
          <p:cNvPr id="20" name="Titel 1"/>
          <p:cNvSpPr>
            <a:spLocks noGrp="1"/>
          </p:cNvSpPr>
          <p:nvPr>
            <p:ph type="title"/>
          </p:nvPr>
        </p:nvSpPr>
        <p:spPr>
          <a:xfrm>
            <a:off x="504031" y="492369"/>
            <a:ext cx="9072563" cy="773722"/>
          </a:xfrm>
        </p:spPr>
        <p:txBody>
          <a:bodyPr/>
          <a:lstStyle/>
          <a:p>
            <a:r>
              <a:rPr lang="de-DE" smtClean="0"/>
              <a:t>Mastertitelformat bearbeiten</a:t>
            </a:r>
            <a:endParaRPr lang="de-DE"/>
          </a:p>
        </p:txBody>
      </p:sp>
      <p:sp>
        <p:nvSpPr>
          <p:cNvPr id="22" name="Text Placeholder 17"/>
          <p:cNvSpPr>
            <a:spLocks noGrp="1"/>
          </p:cNvSpPr>
          <p:nvPr>
            <p:ph type="body" sz="quarter" idx="10"/>
          </p:nvPr>
        </p:nvSpPr>
        <p:spPr>
          <a:xfrm>
            <a:off x="496887" y="6304756"/>
            <a:ext cx="4543425" cy="504825"/>
          </a:xfrm>
        </p:spPr>
        <p:txBody>
          <a:bodyPr tIns="72000"/>
          <a:lstStyle>
            <a:lvl1pPr>
              <a:defRPr sz="1200"/>
            </a:lvl1pPr>
          </a:lstStyle>
          <a:p>
            <a:pPr lvl="0"/>
            <a:r>
              <a:rPr lang="en-US" dirty="0" smtClean="0"/>
              <a:t>Click to edit Master text styles</a:t>
            </a:r>
            <a:endParaRPr lang="de-DE" dirty="0"/>
          </a:p>
        </p:txBody>
      </p:sp>
      <p:sp>
        <p:nvSpPr>
          <p:cNvPr id="7" name="Textplatzhalter 2"/>
          <p:cNvSpPr>
            <a:spLocks noGrp="1"/>
          </p:cNvSpPr>
          <p:nvPr>
            <p:ph idx="1"/>
          </p:nvPr>
        </p:nvSpPr>
        <p:spPr>
          <a:xfrm>
            <a:off x="504032" y="1764295"/>
            <a:ext cx="9072562" cy="4035635"/>
          </a:xfrm>
          <a:prstGeom prst="rect">
            <a:avLst/>
          </a:prstGeom>
        </p:spPr>
        <p:txBody>
          <a:bodyPr rtlCol="0">
            <a:noAutofit/>
          </a:bodyPr>
          <a:lstStyle>
            <a:lvl2pPr>
              <a:spcBef>
                <a:spcPts val="0"/>
              </a:spcBef>
              <a:buFontTx/>
              <a:buNone/>
              <a:defRPr sz="2600"/>
            </a:lvl2pPr>
            <a:lvl3pPr marL="0">
              <a:spcBef>
                <a:spcPts val="0"/>
              </a:spcBef>
              <a:buFontTx/>
              <a:buNone/>
              <a:defRPr sz="2100"/>
            </a:lvl3pPr>
            <a:lvl4pPr marL="0">
              <a:spcBef>
                <a:spcPts val="0"/>
              </a:spcBef>
              <a:buFontTx/>
              <a:buNone/>
              <a:defRPr sz="1800"/>
            </a:lvl4pPr>
            <a:lvl5pPr marL="0">
              <a:spcBef>
                <a:spcPts val="0"/>
              </a:spcBef>
              <a:buFontTx/>
              <a:buNone/>
              <a:defRPr/>
            </a:lvl5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5" name="Datumsplatzhalter 3"/>
          <p:cNvSpPr>
            <a:spLocks noGrp="1"/>
          </p:cNvSpPr>
          <p:nvPr>
            <p:ph type="dt" sz="half" idx="11"/>
          </p:nvPr>
        </p:nvSpPr>
        <p:spPr/>
        <p:txBody>
          <a:bodyPr/>
          <a:lstStyle>
            <a:lvl1pPr>
              <a:defRPr/>
            </a:lvl1pPr>
          </a:lstStyle>
          <a:p>
            <a:pPr>
              <a:defRPr/>
            </a:pPr>
            <a:fld id="{241A2CFE-08E2-4E88-BE0E-DA7045135E89}" type="datetime1">
              <a:rPr lang="de-DE"/>
              <a:pPr>
                <a:defRPr/>
              </a:pPr>
              <a:t>08.09.2016</a:t>
            </a:fld>
            <a:endParaRPr lang="de-DE"/>
          </a:p>
        </p:txBody>
      </p:sp>
      <p:sp>
        <p:nvSpPr>
          <p:cNvPr id="6" name="Fußzeilenplatzhalter 4"/>
          <p:cNvSpPr>
            <a:spLocks noGrp="1"/>
          </p:cNvSpPr>
          <p:nvPr>
            <p:ph type="ftr" sz="quarter" idx="12"/>
          </p:nvPr>
        </p:nvSpPr>
        <p:spPr/>
        <p:txBody>
          <a:bodyPr/>
          <a:lstStyle>
            <a:lvl1pPr>
              <a:defRPr/>
            </a:lvl1pPr>
          </a:lstStyle>
          <a:p>
            <a:pPr>
              <a:defRPr/>
            </a:pPr>
            <a:r>
              <a:rPr lang="de-DE"/>
              <a:t>Prof. Dr.-Ing. Ivan Volosyak</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16" name="Inhaltsplatzhalter 2"/>
          <p:cNvSpPr>
            <a:spLocks noGrp="1"/>
          </p:cNvSpPr>
          <p:nvPr>
            <p:ph idx="11"/>
          </p:nvPr>
        </p:nvSpPr>
        <p:spPr>
          <a:xfrm>
            <a:off x="496886" y="1761330"/>
            <a:ext cx="4392000" cy="4543425"/>
          </a:xfrm>
        </p:spPr>
        <p:txBody>
          <a:bodyPr/>
          <a:lstStyle>
            <a:lvl1pPr>
              <a:defRPr sz="2600" b="0"/>
            </a:lvl1pPr>
            <a:lvl2pPr>
              <a:defRPr sz="2600"/>
            </a:lvl2pPr>
            <a:lvl3pPr>
              <a:buNone/>
              <a:defRPr sz="2600"/>
            </a:lvl3pPr>
            <a:lvl4pPr marL="539750" indent="-269875">
              <a:tabLst/>
              <a:defRPr sz="2200"/>
            </a:lvl4pPr>
            <a:lvl5pPr marL="539750" indent="0">
              <a:buNone/>
              <a:defRPr sz="1800"/>
            </a:lvl5pPr>
            <a:lvl6pPr>
              <a:defRPr sz="2200"/>
            </a:lvl6pPr>
            <a:lvl7pPr>
              <a:defRPr sz="2200"/>
            </a:lvl7pPr>
            <a:lvl8pPr>
              <a:defRPr sz="2200"/>
            </a:lvl8pPr>
            <a:lvl9pPr>
              <a:defRPr sz="22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17" name="Inhaltsplatzhalter 2"/>
          <p:cNvSpPr>
            <a:spLocks noGrp="1"/>
          </p:cNvSpPr>
          <p:nvPr>
            <p:ph idx="1"/>
          </p:nvPr>
        </p:nvSpPr>
        <p:spPr>
          <a:xfrm>
            <a:off x="5040313" y="1761331"/>
            <a:ext cx="4536282" cy="4038600"/>
          </a:xfrm>
        </p:spPr>
        <p:txBody>
          <a:bodyPr/>
          <a:lstStyle>
            <a:lvl1pPr>
              <a:defRPr sz="2600" b="0"/>
            </a:lvl1pPr>
            <a:lvl2pPr>
              <a:defRPr sz="2600"/>
            </a:lvl2pPr>
            <a:lvl3pPr>
              <a:buNone/>
              <a:defRPr sz="2600"/>
            </a:lvl3pPr>
            <a:lvl4pPr marL="539750" indent="-269875">
              <a:tabLst/>
              <a:defRPr sz="2200"/>
            </a:lvl4pPr>
            <a:lvl5pPr marL="539750" indent="0">
              <a:buNone/>
              <a:defRPr sz="1800"/>
            </a:lvl5pPr>
            <a:lvl6pPr>
              <a:defRPr sz="2200"/>
            </a:lvl6pPr>
            <a:lvl7pPr>
              <a:defRPr sz="2200"/>
            </a:lvl7pPr>
            <a:lvl8pPr>
              <a:defRPr sz="2200"/>
            </a:lvl8pPr>
            <a:lvl9pPr>
              <a:defRPr sz="22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18" name="Text Placeholder 17"/>
          <p:cNvSpPr>
            <a:spLocks noGrp="1"/>
          </p:cNvSpPr>
          <p:nvPr>
            <p:ph type="body" sz="quarter" idx="12"/>
          </p:nvPr>
        </p:nvSpPr>
        <p:spPr>
          <a:xfrm>
            <a:off x="496887" y="6304756"/>
            <a:ext cx="4543425" cy="504825"/>
          </a:xfrm>
        </p:spPr>
        <p:txBody>
          <a:bodyPr tIns="72000"/>
          <a:lstStyle>
            <a:lvl1pPr>
              <a:defRPr sz="1200"/>
            </a:lvl1pPr>
          </a:lstStyle>
          <a:p>
            <a:pPr lvl="0"/>
            <a:r>
              <a:rPr lang="en-US" dirty="0" smtClean="0"/>
              <a:t>Click to edit Master text styles</a:t>
            </a:r>
            <a:endParaRPr lang="de-DE" dirty="0"/>
          </a:p>
        </p:txBody>
      </p:sp>
      <p:sp>
        <p:nvSpPr>
          <p:cNvPr id="6" name="Datumsplatzhalter 3"/>
          <p:cNvSpPr>
            <a:spLocks noGrp="1"/>
          </p:cNvSpPr>
          <p:nvPr>
            <p:ph type="dt" sz="half" idx="13"/>
          </p:nvPr>
        </p:nvSpPr>
        <p:spPr/>
        <p:txBody>
          <a:bodyPr/>
          <a:lstStyle>
            <a:lvl1pPr>
              <a:defRPr/>
            </a:lvl1pPr>
          </a:lstStyle>
          <a:p>
            <a:pPr>
              <a:defRPr/>
            </a:pPr>
            <a:fld id="{26348357-94D0-46DA-AEE5-DB1171B9D3A5}" type="datetime1">
              <a:rPr lang="de-DE"/>
              <a:pPr>
                <a:defRPr/>
              </a:pPr>
              <a:t>08.09.2016</a:t>
            </a:fld>
            <a:endParaRPr lang="de-DE"/>
          </a:p>
        </p:txBody>
      </p:sp>
      <p:sp>
        <p:nvSpPr>
          <p:cNvPr id="7" name="Fußzeilenplatzhalter 4"/>
          <p:cNvSpPr>
            <a:spLocks noGrp="1"/>
          </p:cNvSpPr>
          <p:nvPr>
            <p:ph type="ftr" sz="quarter" idx="14"/>
          </p:nvPr>
        </p:nvSpPr>
        <p:spPr/>
        <p:txBody>
          <a:bodyPr/>
          <a:lstStyle>
            <a:lvl1pPr>
              <a:defRPr/>
            </a:lvl1pPr>
          </a:lstStyle>
          <a:p>
            <a:pPr>
              <a:defRPr/>
            </a:pPr>
            <a:r>
              <a:rPr lang="de-DE"/>
              <a:t>Prof. Dr.-Ing. Ivan Volosyak</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und Bild – Link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17" name="Inhaltsplatzhalter 2"/>
          <p:cNvSpPr>
            <a:spLocks noGrp="1"/>
          </p:cNvSpPr>
          <p:nvPr>
            <p:ph idx="1"/>
          </p:nvPr>
        </p:nvSpPr>
        <p:spPr>
          <a:xfrm>
            <a:off x="5040313" y="1761331"/>
            <a:ext cx="4536281" cy="4038600"/>
          </a:xfrm>
        </p:spPr>
        <p:txBody>
          <a:bodyPr/>
          <a:lstStyle>
            <a:lvl1pPr>
              <a:defRPr sz="2600" b="0"/>
            </a:lvl1pPr>
            <a:lvl2pPr>
              <a:defRPr sz="2600"/>
            </a:lvl2pPr>
            <a:lvl3pPr>
              <a:buNone/>
              <a:defRPr sz="2600"/>
            </a:lvl3pPr>
            <a:lvl4pPr marL="539750" indent="-269875">
              <a:tabLst/>
              <a:defRPr sz="2200"/>
            </a:lvl4pPr>
            <a:lvl5pPr marL="539750" indent="0">
              <a:buNone/>
              <a:defRPr sz="1800"/>
            </a:lvl5pPr>
            <a:lvl6pPr>
              <a:defRPr sz="2200"/>
            </a:lvl6pPr>
            <a:lvl7pPr>
              <a:defRPr sz="2200"/>
            </a:lvl7pPr>
            <a:lvl8pPr>
              <a:defRPr sz="2200"/>
            </a:lvl8pPr>
            <a:lvl9pPr>
              <a:defRPr sz="22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18" name="Text Placeholder 17"/>
          <p:cNvSpPr>
            <a:spLocks noGrp="1"/>
          </p:cNvSpPr>
          <p:nvPr>
            <p:ph type="body" sz="quarter" idx="12"/>
          </p:nvPr>
        </p:nvSpPr>
        <p:spPr>
          <a:xfrm>
            <a:off x="496887" y="6304756"/>
            <a:ext cx="4543425" cy="504825"/>
          </a:xfrm>
        </p:spPr>
        <p:txBody>
          <a:bodyPr tIns="72000"/>
          <a:lstStyle>
            <a:lvl1pPr>
              <a:defRPr sz="1200"/>
            </a:lvl1pPr>
          </a:lstStyle>
          <a:p>
            <a:pPr lvl="0"/>
            <a:r>
              <a:rPr lang="en-US" dirty="0" smtClean="0"/>
              <a:t>Click to edit Master text styles</a:t>
            </a:r>
            <a:endParaRPr lang="de-DE" dirty="0"/>
          </a:p>
        </p:txBody>
      </p:sp>
      <p:sp>
        <p:nvSpPr>
          <p:cNvPr id="9" name="Picture Placeholder 8"/>
          <p:cNvSpPr>
            <a:spLocks noGrp="1"/>
          </p:cNvSpPr>
          <p:nvPr>
            <p:ph type="pic" sz="quarter" idx="13"/>
          </p:nvPr>
        </p:nvSpPr>
        <p:spPr>
          <a:xfrm>
            <a:off x="-1" y="1761331"/>
            <a:ext cx="4535487" cy="4038600"/>
          </a:xfrm>
        </p:spPr>
        <p:txBody>
          <a:bodyPr rtlCol="0">
            <a:noAutofit/>
          </a:bodyPr>
          <a:lstStyle/>
          <a:p>
            <a:pPr lvl="0"/>
            <a:endParaRPr lang="de-DE" noProof="0" dirty="0"/>
          </a:p>
        </p:txBody>
      </p:sp>
      <p:sp>
        <p:nvSpPr>
          <p:cNvPr id="6" name="Datumsplatzhalter 3"/>
          <p:cNvSpPr>
            <a:spLocks noGrp="1"/>
          </p:cNvSpPr>
          <p:nvPr>
            <p:ph type="dt" sz="half" idx="14"/>
          </p:nvPr>
        </p:nvSpPr>
        <p:spPr/>
        <p:txBody>
          <a:bodyPr/>
          <a:lstStyle>
            <a:lvl1pPr>
              <a:defRPr/>
            </a:lvl1pPr>
          </a:lstStyle>
          <a:p>
            <a:pPr>
              <a:defRPr/>
            </a:pPr>
            <a:fld id="{5A1F276C-D6BD-493C-8302-287E59FF32D9}" type="datetime1">
              <a:rPr lang="de-DE"/>
              <a:pPr>
                <a:defRPr/>
              </a:pPr>
              <a:t>08.09.2016</a:t>
            </a:fld>
            <a:endParaRPr lang="de-DE"/>
          </a:p>
        </p:txBody>
      </p:sp>
      <p:sp>
        <p:nvSpPr>
          <p:cNvPr id="7" name="Fußzeilenplatzhalter 4"/>
          <p:cNvSpPr>
            <a:spLocks noGrp="1"/>
          </p:cNvSpPr>
          <p:nvPr>
            <p:ph type="ftr" sz="quarter" idx="15"/>
          </p:nvPr>
        </p:nvSpPr>
        <p:spPr/>
        <p:txBody>
          <a:bodyPr/>
          <a:lstStyle>
            <a:lvl1pPr>
              <a:defRPr/>
            </a:lvl1pPr>
          </a:lstStyle>
          <a:p>
            <a:pPr>
              <a:defRPr/>
            </a:pPr>
            <a:r>
              <a:rPr lang="de-DE"/>
              <a:t>Prof. Dr.-Ing. Ivan Volosyak</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und Bild – Recht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Mastertitelformat bearbeiten</a:t>
            </a:r>
            <a:endParaRPr lang="de-DE" dirty="0"/>
          </a:p>
        </p:txBody>
      </p:sp>
      <p:sp>
        <p:nvSpPr>
          <p:cNvPr id="17" name="Inhaltsplatzhalter 2"/>
          <p:cNvSpPr>
            <a:spLocks noGrp="1"/>
          </p:cNvSpPr>
          <p:nvPr>
            <p:ph idx="1"/>
          </p:nvPr>
        </p:nvSpPr>
        <p:spPr>
          <a:xfrm>
            <a:off x="496887" y="1761331"/>
            <a:ext cx="4536281" cy="4038600"/>
          </a:xfrm>
        </p:spPr>
        <p:txBody>
          <a:bodyPr/>
          <a:lstStyle>
            <a:lvl1pPr>
              <a:defRPr sz="2600" b="0"/>
            </a:lvl1pPr>
            <a:lvl2pPr>
              <a:defRPr sz="2600"/>
            </a:lvl2pPr>
            <a:lvl3pPr>
              <a:buNone/>
              <a:defRPr sz="2600"/>
            </a:lvl3pPr>
            <a:lvl4pPr marL="539750" indent="-269875">
              <a:tabLst/>
              <a:defRPr sz="2200"/>
            </a:lvl4pPr>
            <a:lvl5pPr marL="539750" indent="0">
              <a:buNone/>
              <a:defRPr sz="1800"/>
            </a:lvl5pPr>
            <a:lvl6pPr>
              <a:defRPr sz="2200"/>
            </a:lvl6pPr>
            <a:lvl7pPr>
              <a:defRPr sz="2200"/>
            </a:lvl7pPr>
            <a:lvl8pPr>
              <a:defRPr sz="2200"/>
            </a:lvl8pPr>
            <a:lvl9pPr>
              <a:defRPr sz="22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18" name="Text Placeholder 17"/>
          <p:cNvSpPr>
            <a:spLocks noGrp="1"/>
          </p:cNvSpPr>
          <p:nvPr>
            <p:ph type="body" sz="quarter" idx="12"/>
          </p:nvPr>
        </p:nvSpPr>
        <p:spPr>
          <a:xfrm>
            <a:off x="496887" y="6304756"/>
            <a:ext cx="4543425" cy="504825"/>
          </a:xfrm>
        </p:spPr>
        <p:txBody>
          <a:bodyPr tIns="72000"/>
          <a:lstStyle>
            <a:lvl1pPr>
              <a:defRPr sz="1200"/>
            </a:lvl1pPr>
          </a:lstStyle>
          <a:p>
            <a:pPr lvl="0"/>
            <a:r>
              <a:rPr lang="en-US" dirty="0" smtClean="0"/>
              <a:t>Click to edit Master text styles</a:t>
            </a:r>
            <a:endParaRPr lang="de-DE" dirty="0"/>
          </a:p>
        </p:txBody>
      </p:sp>
      <p:sp>
        <p:nvSpPr>
          <p:cNvPr id="9" name="Picture Placeholder 8"/>
          <p:cNvSpPr>
            <a:spLocks noGrp="1"/>
          </p:cNvSpPr>
          <p:nvPr>
            <p:ph type="pic" sz="quarter" idx="13"/>
          </p:nvPr>
        </p:nvSpPr>
        <p:spPr>
          <a:xfrm>
            <a:off x="5545137" y="1761331"/>
            <a:ext cx="4535487" cy="4038600"/>
          </a:xfrm>
        </p:spPr>
        <p:txBody>
          <a:bodyPr rtlCol="0">
            <a:noAutofit/>
          </a:bodyPr>
          <a:lstStyle/>
          <a:p>
            <a:pPr lvl="0"/>
            <a:endParaRPr lang="de-DE" noProof="0" dirty="0"/>
          </a:p>
        </p:txBody>
      </p:sp>
      <p:sp>
        <p:nvSpPr>
          <p:cNvPr id="6" name="Datumsplatzhalter 3"/>
          <p:cNvSpPr>
            <a:spLocks noGrp="1"/>
          </p:cNvSpPr>
          <p:nvPr>
            <p:ph type="dt" sz="half" idx="14"/>
          </p:nvPr>
        </p:nvSpPr>
        <p:spPr/>
        <p:txBody>
          <a:bodyPr/>
          <a:lstStyle>
            <a:lvl1pPr>
              <a:defRPr/>
            </a:lvl1pPr>
          </a:lstStyle>
          <a:p>
            <a:pPr>
              <a:defRPr/>
            </a:pPr>
            <a:fld id="{FF9E66E6-E363-4E1F-940F-AD444F10EE61}" type="datetime1">
              <a:rPr lang="de-DE"/>
              <a:pPr>
                <a:defRPr/>
              </a:pPr>
              <a:t>08.09.2016</a:t>
            </a:fld>
            <a:endParaRPr lang="de-DE"/>
          </a:p>
        </p:txBody>
      </p:sp>
      <p:sp>
        <p:nvSpPr>
          <p:cNvPr id="7" name="Fußzeilenplatzhalter 4"/>
          <p:cNvSpPr>
            <a:spLocks noGrp="1"/>
          </p:cNvSpPr>
          <p:nvPr>
            <p:ph type="ftr" sz="quarter" idx="15"/>
          </p:nvPr>
        </p:nvSpPr>
        <p:spPr/>
        <p:txBody>
          <a:bodyPr/>
          <a:lstStyle>
            <a:lvl1pPr>
              <a:defRPr/>
            </a:lvl1pPr>
          </a:lstStyle>
          <a:p>
            <a:pPr>
              <a:defRPr/>
            </a:pPr>
            <a:r>
              <a:rPr lang="de-DE"/>
              <a:t>Prof. Dr.-Ing. Ivan Volosyak</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mit Bebilderung – Rechts">
    <p:spTree>
      <p:nvGrpSpPr>
        <p:cNvPr id="1" name=""/>
        <p:cNvGrpSpPr/>
        <p:nvPr/>
      </p:nvGrpSpPr>
      <p:grpSpPr>
        <a:xfrm>
          <a:off x="0" y="0"/>
          <a:ext cx="0" cy="0"/>
          <a:chOff x="0" y="0"/>
          <a:chExt cx="0" cy="0"/>
        </a:xfrm>
      </p:grpSpPr>
      <p:sp>
        <p:nvSpPr>
          <p:cNvPr id="5" name="Inhaltsplatzhalter 2"/>
          <p:cNvSpPr>
            <a:spLocks noGrp="1"/>
          </p:cNvSpPr>
          <p:nvPr>
            <p:ph idx="1"/>
          </p:nvPr>
        </p:nvSpPr>
        <p:spPr>
          <a:xfrm>
            <a:off x="496887" y="1761331"/>
            <a:ext cx="6555582" cy="4038600"/>
          </a:xfrm>
        </p:spPr>
        <p:txBody>
          <a:bodyPr/>
          <a:lstStyle>
            <a:lvl1pPr>
              <a:defRPr sz="2600" b="0"/>
            </a:lvl1pPr>
            <a:lvl2pPr>
              <a:defRPr sz="2600"/>
            </a:lvl2pPr>
            <a:lvl3pPr>
              <a:buNone/>
              <a:defRPr sz="2600"/>
            </a:lvl3pPr>
            <a:lvl4pPr marL="539750" indent="-269875">
              <a:tabLst/>
              <a:defRPr sz="2200"/>
            </a:lvl4pPr>
            <a:lvl5pPr marL="539750" indent="0">
              <a:buNone/>
              <a:defRPr sz="1800"/>
            </a:lvl5pPr>
            <a:lvl6pPr>
              <a:defRPr sz="2200"/>
            </a:lvl6pPr>
            <a:lvl7pPr>
              <a:defRPr sz="2200"/>
            </a:lvl7pPr>
            <a:lvl8pPr>
              <a:defRPr sz="2200"/>
            </a:lvl8pPr>
            <a:lvl9pPr>
              <a:defRPr sz="22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6" name="Picture Placeholder 8"/>
          <p:cNvSpPr>
            <a:spLocks noGrp="1"/>
          </p:cNvSpPr>
          <p:nvPr>
            <p:ph type="pic" sz="quarter" idx="13"/>
          </p:nvPr>
        </p:nvSpPr>
        <p:spPr>
          <a:xfrm>
            <a:off x="7564437" y="0"/>
            <a:ext cx="2516188" cy="2266156"/>
          </a:xfrm>
        </p:spPr>
        <p:txBody>
          <a:bodyPr rtlCol="0">
            <a:noAutofit/>
          </a:bodyPr>
          <a:lstStyle/>
          <a:p>
            <a:pPr lvl="0"/>
            <a:endParaRPr lang="de-DE" noProof="0" dirty="0"/>
          </a:p>
        </p:txBody>
      </p:sp>
      <p:sp>
        <p:nvSpPr>
          <p:cNvPr id="7" name="Picture Placeholder 8"/>
          <p:cNvSpPr>
            <a:spLocks noGrp="1"/>
          </p:cNvSpPr>
          <p:nvPr>
            <p:ph type="pic" sz="quarter" idx="14"/>
          </p:nvPr>
        </p:nvSpPr>
        <p:spPr>
          <a:xfrm>
            <a:off x="7564437" y="2266156"/>
            <a:ext cx="2516188" cy="2019300"/>
          </a:xfrm>
        </p:spPr>
        <p:txBody>
          <a:bodyPr rtlCol="0">
            <a:noAutofit/>
          </a:bodyPr>
          <a:lstStyle/>
          <a:p>
            <a:pPr lvl="0"/>
            <a:endParaRPr lang="de-DE" noProof="0"/>
          </a:p>
        </p:txBody>
      </p:sp>
      <p:sp>
        <p:nvSpPr>
          <p:cNvPr id="8" name="Picture Placeholder 8"/>
          <p:cNvSpPr>
            <a:spLocks noGrp="1"/>
          </p:cNvSpPr>
          <p:nvPr>
            <p:ph type="pic" sz="quarter" idx="15"/>
          </p:nvPr>
        </p:nvSpPr>
        <p:spPr>
          <a:xfrm>
            <a:off x="7564437" y="4285456"/>
            <a:ext cx="2516188" cy="2019300"/>
          </a:xfrm>
        </p:spPr>
        <p:txBody>
          <a:bodyPr rtlCol="0">
            <a:noAutofit/>
          </a:bodyPr>
          <a:lstStyle/>
          <a:p>
            <a:pPr lvl="0"/>
            <a:endParaRPr lang="de-DE" noProof="0"/>
          </a:p>
        </p:txBody>
      </p:sp>
      <p:sp>
        <p:nvSpPr>
          <p:cNvPr id="19" name="Titel 1"/>
          <p:cNvSpPr>
            <a:spLocks noGrp="1"/>
          </p:cNvSpPr>
          <p:nvPr>
            <p:ph type="title"/>
          </p:nvPr>
        </p:nvSpPr>
        <p:spPr>
          <a:xfrm>
            <a:off x="504032" y="492369"/>
            <a:ext cx="7060405" cy="764137"/>
          </a:xfrm>
        </p:spPr>
        <p:txBody>
          <a:bodyPr/>
          <a:lstStyle/>
          <a:p>
            <a:r>
              <a:rPr lang="de-DE" dirty="0" smtClean="0"/>
              <a:t>Mastertitelformat bearbeiten</a:t>
            </a:r>
            <a:endParaRPr lang="de-DE" dirty="0"/>
          </a:p>
        </p:txBody>
      </p:sp>
      <p:sp>
        <p:nvSpPr>
          <p:cNvPr id="20" name="Text Placeholder 17"/>
          <p:cNvSpPr>
            <a:spLocks noGrp="1"/>
          </p:cNvSpPr>
          <p:nvPr>
            <p:ph type="body" sz="quarter" idx="10"/>
          </p:nvPr>
        </p:nvSpPr>
        <p:spPr>
          <a:xfrm>
            <a:off x="496887" y="6304756"/>
            <a:ext cx="4543425" cy="504825"/>
          </a:xfrm>
        </p:spPr>
        <p:txBody>
          <a:bodyPr tIns="72000"/>
          <a:lstStyle>
            <a:lvl1pPr>
              <a:defRPr sz="1200"/>
            </a:lvl1pPr>
          </a:lstStyle>
          <a:p>
            <a:pPr lvl="0"/>
            <a:r>
              <a:rPr lang="en-US" dirty="0" smtClean="0"/>
              <a:t>Click to edit Master text styles</a:t>
            </a:r>
            <a:endParaRPr lang="de-DE" dirty="0"/>
          </a:p>
        </p:txBody>
      </p:sp>
      <p:sp>
        <p:nvSpPr>
          <p:cNvPr id="9" name="Datumsplatzhalter 3"/>
          <p:cNvSpPr>
            <a:spLocks noGrp="1"/>
          </p:cNvSpPr>
          <p:nvPr>
            <p:ph type="dt" sz="half" idx="16"/>
          </p:nvPr>
        </p:nvSpPr>
        <p:spPr/>
        <p:txBody>
          <a:bodyPr/>
          <a:lstStyle>
            <a:lvl1pPr>
              <a:defRPr/>
            </a:lvl1pPr>
          </a:lstStyle>
          <a:p>
            <a:pPr>
              <a:defRPr/>
            </a:pPr>
            <a:fld id="{89F0FBA8-7008-4A16-9B46-CA56D5713925}" type="datetime1">
              <a:rPr lang="de-DE"/>
              <a:pPr>
                <a:defRPr/>
              </a:pPr>
              <a:t>08.09.2016</a:t>
            </a:fld>
            <a:endParaRPr lang="de-DE"/>
          </a:p>
        </p:txBody>
      </p:sp>
      <p:sp>
        <p:nvSpPr>
          <p:cNvPr id="10" name="Fußzeilenplatzhalter 4"/>
          <p:cNvSpPr>
            <a:spLocks noGrp="1"/>
          </p:cNvSpPr>
          <p:nvPr>
            <p:ph type="ftr" sz="quarter" idx="17"/>
          </p:nvPr>
        </p:nvSpPr>
        <p:spPr/>
        <p:txBody>
          <a:bodyPr/>
          <a:lstStyle>
            <a:lvl1pPr>
              <a:defRPr/>
            </a:lvl1pPr>
          </a:lstStyle>
          <a:p>
            <a:pPr>
              <a:defRPr/>
            </a:pPr>
            <a:r>
              <a:rPr lang="de-DE"/>
              <a:t>Prof. Dr.-Ing. Ivan Volosyak</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mir Bebilderung – Links">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2516188" cy="2265363"/>
          </a:xfrm>
        </p:spPr>
        <p:txBody>
          <a:bodyPr rtlCol="0">
            <a:noAutofit/>
          </a:bodyPr>
          <a:lstStyle/>
          <a:p>
            <a:pPr lvl="0"/>
            <a:endParaRPr lang="de-DE" noProof="0"/>
          </a:p>
        </p:txBody>
      </p:sp>
      <p:sp>
        <p:nvSpPr>
          <p:cNvPr id="10" name="Picture Placeholder 8"/>
          <p:cNvSpPr>
            <a:spLocks noGrp="1"/>
          </p:cNvSpPr>
          <p:nvPr>
            <p:ph type="pic" sz="quarter" idx="14"/>
          </p:nvPr>
        </p:nvSpPr>
        <p:spPr>
          <a:xfrm>
            <a:off x="-7938" y="2266156"/>
            <a:ext cx="2516188" cy="2019300"/>
          </a:xfrm>
        </p:spPr>
        <p:txBody>
          <a:bodyPr rtlCol="0">
            <a:noAutofit/>
          </a:bodyPr>
          <a:lstStyle/>
          <a:p>
            <a:pPr lvl="0"/>
            <a:endParaRPr lang="de-DE" noProof="0"/>
          </a:p>
        </p:txBody>
      </p:sp>
      <p:sp>
        <p:nvSpPr>
          <p:cNvPr id="11" name="Picture Placeholder 8"/>
          <p:cNvSpPr>
            <a:spLocks noGrp="1"/>
          </p:cNvSpPr>
          <p:nvPr>
            <p:ph type="pic" sz="quarter" idx="15"/>
          </p:nvPr>
        </p:nvSpPr>
        <p:spPr>
          <a:xfrm>
            <a:off x="0" y="4285456"/>
            <a:ext cx="2516188" cy="2019300"/>
          </a:xfrm>
        </p:spPr>
        <p:txBody>
          <a:bodyPr rtlCol="0">
            <a:noAutofit/>
          </a:bodyPr>
          <a:lstStyle/>
          <a:p>
            <a:pPr lvl="0"/>
            <a:endParaRPr lang="de-DE" noProof="0"/>
          </a:p>
        </p:txBody>
      </p:sp>
      <p:sp>
        <p:nvSpPr>
          <p:cNvPr id="17" name="Inhaltsplatzhalter 2"/>
          <p:cNvSpPr>
            <a:spLocks noGrp="1"/>
          </p:cNvSpPr>
          <p:nvPr>
            <p:ph idx="16"/>
          </p:nvPr>
        </p:nvSpPr>
        <p:spPr>
          <a:xfrm>
            <a:off x="3021012" y="1507067"/>
            <a:ext cx="6555582" cy="4038600"/>
          </a:xfrm>
        </p:spPr>
        <p:txBody>
          <a:bodyPr/>
          <a:lstStyle>
            <a:lvl1pPr>
              <a:defRPr sz="2600" b="0"/>
            </a:lvl1pPr>
            <a:lvl2pPr>
              <a:defRPr sz="2600"/>
            </a:lvl2pPr>
            <a:lvl3pPr>
              <a:buNone/>
              <a:defRPr sz="2600"/>
            </a:lvl3pPr>
            <a:lvl4pPr marL="539750" indent="-269875">
              <a:tabLst/>
              <a:defRPr sz="2200"/>
            </a:lvl4pPr>
            <a:lvl5pPr marL="539750" indent="0">
              <a:buNone/>
              <a:defRPr sz="1800"/>
            </a:lvl5pPr>
            <a:lvl6pPr>
              <a:defRPr sz="2200"/>
            </a:lvl6pPr>
            <a:lvl7pPr>
              <a:defRPr sz="2200"/>
            </a:lvl7pPr>
            <a:lvl8pPr>
              <a:defRPr sz="2200"/>
            </a:lvl8pPr>
            <a:lvl9pPr>
              <a:defRPr sz="22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de-DE" dirty="0"/>
          </a:p>
        </p:txBody>
      </p:sp>
      <p:sp>
        <p:nvSpPr>
          <p:cNvPr id="20" name="Titelplatzhalter 1"/>
          <p:cNvSpPr>
            <a:spLocks noGrp="1"/>
          </p:cNvSpPr>
          <p:nvPr>
            <p:ph type="title"/>
          </p:nvPr>
        </p:nvSpPr>
        <p:spPr>
          <a:xfrm>
            <a:off x="3024554" y="492369"/>
            <a:ext cx="6552040" cy="937846"/>
          </a:xfrm>
          <a:prstGeom prst="rect">
            <a:avLst/>
          </a:prstGeom>
        </p:spPr>
        <p:txBody>
          <a:bodyPr rtlCol="0">
            <a:noAutofit/>
          </a:bodyPr>
          <a:lstStyle/>
          <a:p>
            <a:r>
              <a:rPr lang="de-DE" dirty="0" smtClean="0"/>
              <a:t>Mastertitelformat bearbeiten</a:t>
            </a:r>
            <a:endParaRPr lang="de-DE" dirty="0"/>
          </a:p>
        </p:txBody>
      </p:sp>
      <p:sp>
        <p:nvSpPr>
          <p:cNvPr id="21" name="Text Placeholder 17"/>
          <p:cNvSpPr>
            <a:spLocks noGrp="1"/>
          </p:cNvSpPr>
          <p:nvPr>
            <p:ph type="body" sz="quarter" idx="10"/>
          </p:nvPr>
        </p:nvSpPr>
        <p:spPr>
          <a:xfrm>
            <a:off x="496887" y="6304756"/>
            <a:ext cx="4543425" cy="504825"/>
          </a:xfrm>
        </p:spPr>
        <p:txBody>
          <a:bodyPr tIns="72000"/>
          <a:lstStyle>
            <a:lvl1pPr>
              <a:defRPr sz="1200"/>
            </a:lvl1pPr>
          </a:lstStyle>
          <a:p>
            <a:pPr lvl="0"/>
            <a:r>
              <a:rPr lang="en-US" dirty="0" smtClean="0"/>
              <a:t>Click to edit Master text styles</a:t>
            </a:r>
            <a:endParaRPr lang="de-DE" dirty="0"/>
          </a:p>
        </p:txBody>
      </p:sp>
      <p:sp>
        <p:nvSpPr>
          <p:cNvPr id="8" name="Datumsplatzhalter 3"/>
          <p:cNvSpPr>
            <a:spLocks noGrp="1"/>
          </p:cNvSpPr>
          <p:nvPr>
            <p:ph type="dt" sz="half" idx="17"/>
          </p:nvPr>
        </p:nvSpPr>
        <p:spPr/>
        <p:txBody>
          <a:bodyPr/>
          <a:lstStyle>
            <a:lvl1pPr>
              <a:defRPr/>
            </a:lvl1pPr>
          </a:lstStyle>
          <a:p>
            <a:pPr>
              <a:defRPr/>
            </a:pPr>
            <a:fld id="{C918847C-C0E1-4A0C-B45A-55F3F4E62060}" type="datetime1">
              <a:rPr lang="de-DE"/>
              <a:pPr>
                <a:defRPr/>
              </a:pPr>
              <a:t>08.09.2016</a:t>
            </a:fld>
            <a:endParaRPr lang="de-DE"/>
          </a:p>
        </p:txBody>
      </p:sp>
      <p:sp>
        <p:nvSpPr>
          <p:cNvPr id="12" name="Fußzeilenplatzhalter 4"/>
          <p:cNvSpPr>
            <a:spLocks noGrp="1"/>
          </p:cNvSpPr>
          <p:nvPr>
            <p:ph type="ftr" sz="quarter" idx="18"/>
          </p:nvPr>
        </p:nvSpPr>
        <p:spPr/>
        <p:txBody>
          <a:bodyPr/>
          <a:lstStyle>
            <a:lvl1pPr>
              <a:defRPr/>
            </a:lvl1pPr>
          </a:lstStyle>
          <a:p>
            <a:pPr>
              <a:defRPr/>
            </a:pPr>
            <a:r>
              <a:rPr lang="de-DE"/>
              <a:t>Prof. Dr.-Ing. Ivan Volosyak</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drei Bildern">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6787662" y="3780631"/>
            <a:ext cx="2788932" cy="2019300"/>
          </a:xfrm>
        </p:spPr>
        <p:txBody>
          <a:bodyPr rtlCol="0">
            <a:noAutofit/>
          </a:bodyPr>
          <a:lstStyle/>
          <a:p>
            <a:pPr lvl="0"/>
            <a:endParaRPr lang="de-DE" noProof="0"/>
          </a:p>
        </p:txBody>
      </p:sp>
      <p:sp>
        <p:nvSpPr>
          <p:cNvPr id="10" name="Picture Placeholder 8"/>
          <p:cNvSpPr>
            <a:spLocks noGrp="1"/>
          </p:cNvSpPr>
          <p:nvPr>
            <p:ph type="pic" sz="quarter" idx="14"/>
          </p:nvPr>
        </p:nvSpPr>
        <p:spPr>
          <a:xfrm>
            <a:off x="496886" y="3780631"/>
            <a:ext cx="2772569" cy="2019300"/>
          </a:xfrm>
        </p:spPr>
        <p:txBody>
          <a:bodyPr rtlCol="0">
            <a:noAutofit/>
          </a:bodyPr>
          <a:lstStyle/>
          <a:p>
            <a:pPr lvl="0"/>
            <a:endParaRPr lang="de-DE" noProof="0"/>
          </a:p>
        </p:txBody>
      </p:sp>
      <p:sp>
        <p:nvSpPr>
          <p:cNvPr id="11" name="Picture Placeholder 8"/>
          <p:cNvSpPr>
            <a:spLocks noGrp="1"/>
          </p:cNvSpPr>
          <p:nvPr>
            <p:ph type="pic" sz="quarter" idx="15"/>
          </p:nvPr>
        </p:nvSpPr>
        <p:spPr>
          <a:xfrm>
            <a:off x="3778250" y="3780631"/>
            <a:ext cx="2524125" cy="2019300"/>
          </a:xfrm>
        </p:spPr>
        <p:txBody>
          <a:bodyPr rtlCol="0">
            <a:noAutofit/>
          </a:bodyPr>
          <a:lstStyle/>
          <a:p>
            <a:pPr lvl="0"/>
            <a:endParaRPr lang="de-DE" noProof="0" dirty="0"/>
          </a:p>
        </p:txBody>
      </p:sp>
      <p:sp>
        <p:nvSpPr>
          <p:cNvPr id="14" name="Inhaltsplatzhalter 2"/>
          <p:cNvSpPr>
            <a:spLocks noGrp="1"/>
          </p:cNvSpPr>
          <p:nvPr>
            <p:ph idx="16"/>
          </p:nvPr>
        </p:nvSpPr>
        <p:spPr>
          <a:xfrm>
            <a:off x="496886" y="1761331"/>
            <a:ext cx="9079707" cy="1514475"/>
          </a:xfrm>
        </p:spPr>
        <p:txBody>
          <a:bodyPr/>
          <a:lstStyle>
            <a:lvl1pPr>
              <a:defRPr sz="3100" b="0"/>
            </a:lvl1pPr>
            <a:lvl2pPr>
              <a:defRPr sz="3100"/>
            </a:lvl2pPr>
            <a:lvl3pPr>
              <a:buNone/>
              <a:defRPr sz="2600"/>
            </a:lvl3pPr>
            <a:lvl4pPr marL="539750" indent="-269875">
              <a:tabLst/>
              <a:defRPr sz="2200"/>
            </a:lvl4pPr>
            <a:lvl5pPr marL="539750" indent="0">
              <a:buNone/>
              <a:defRPr sz="1800"/>
            </a:lvl5pPr>
            <a:lvl6pPr>
              <a:defRPr sz="2200"/>
            </a:lvl6pPr>
            <a:lvl7pPr>
              <a:defRPr sz="2200"/>
            </a:lvl7pPr>
            <a:lvl8pPr>
              <a:defRPr sz="2200"/>
            </a:lvl8pPr>
            <a:lvl9pPr>
              <a:defRPr sz="2200"/>
            </a:lvl9pPr>
          </a:lstStyle>
          <a:p>
            <a:pPr lvl="4"/>
            <a:endParaRPr lang="de-DE" dirty="0"/>
          </a:p>
        </p:txBody>
      </p:sp>
      <p:sp>
        <p:nvSpPr>
          <p:cNvPr id="20" name="Titel 1"/>
          <p:cNvSpPr>
            <a:spLocks noGrp="1"/>
          </p:cNvSpPr>
          <p:nvPr>
            <p:ph type="title"/>
          </p:nvPr>
        </p:nvSpPr>
        <p:spPr>
          <a:xfrm>
            <a:off x="504031" y="492369"/>
            <a:ext cx="9072563" cy="773722"/>
          </a:xfrm>
        </p:spPr>
        <p:txBody>
          <a:bodyPr/>
          <a:lstStyle/>
          <a:p>
            <a:r>
              <a:rPr lang="de-DE" smtClean="0"/>
              <a:t>Mastertitelformat bearbeiten</a:t>
            </a:r>
            <a:endParaRPr lang="de-DE"/>
          </a:p>
        </p:txBody>
      </p:sp>
      <p:sp>
        <p:nvSpPr>
          <p:cNvPr id="21" name="Text Placeholder 17"/>
          <p:cNvSpPr>
            <a:spLocks noGrp="1"/>
          </p:cNvSpPr>
          <p:nvPr>
            <p:ph type="body" sz="quarter" idx="10"/>
          </p:nvPr>
        </p:nvSpPr>
        <p:spPr>
          <a:xfrm>
            <a:off x="496887" y="6304756"/>
            <a:ext cx="4543425" cy="504825"/>
          </a:xfrm>
        </p:spPr>
        <p:txBody>
          <a:bodyPr tIns="72000"/>
          <a:lstStyle>
            <a:lvl1pPr>
              <a:defRPr sz="1200"/>
            </a:lvl1pPr>
          </a:lstStyle>
          <a:p>
            <a:pPr lvl="0"/>
            <a:r>
              <a:rPr lang="en-US" dirty="0" smtClean="0"/>
              <a:t>Click to edit Master text styles</a:t>
            </a:r>
            <a:endParaRPr lang="de-DE" dirty="0"/>
          </a:p>
        </p:txBody>
      </p:sp>
      <p:sp>
        <p:nvSpPr>
          <p:cNvPr id="8" name="Datumsplatzhalter 3"/>
          <p:cNvSpPr>
            <a:spLocks noGrp="1"/>
          </p:cNvSpPr>
          <p:nvPr>
            <p:ph type="dt" sz="half" idx="17"/>
          </p:nvPr>
        </p:nvSpPr>
        <p:spPr/>
        <p:txBody>
          <a:bodyPr/>
          <a:lstStyle>
            <a:lvl1pPr>
              <a:defRPr/>
            </a:lvl1pPr>
          </a:lstStyle>
          <a:p>
            <a:pPr>
              <a:defRPr/>
            </a:pPr>
            <a:fld id="{96A7EAA5-B090-47B8-BA63-090382BD48F8}" type="datetime1">
              <a:rPr lang="de-DE"/>
              <a:pPr>
                <a:defRPr/>
              </a:pPr>
              <a:t>08.09.2016</a:t>
            </a:fld>
            <a:endParaRPr lang="de-DE"/>
          </a:p>
        </p:txBody>
      </p:sp>
      <p:sp>
        <p:nvSpPr>
          <p:cNvPr id="12" name="Fußzeilenplatzhalter 4"/>
          <p:cNvSpPr>
            <a:spLocks noGrp="1"/>
          </p:cNvSpPr>
          <p:nvPr>
            <p:ph type="ftr" sz="quarter" idx="18"/>
          </p:nvPr>
        </p:nvSpPr>
        <p:spPr/>
        <p:txBody>
          <a:bodyPr/>
          <a:lstStyle>
            <a:lvl1pPr>
              <a:defRPr/>
            </a:lvl1pPr>
          </a:lstStyle>
          <a:p>
            <a:pPr>
              <a:defRPr/>
            </a:pPr>
            <a:r>
              <a:rPr lang="de-DE"/>
              <a:t>Prof. Dr.-Ing. Ivan Volosyak</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hs Bilder">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6529754" y="3780631"/>
            <a:ext cx="3046840" cy="2019300"/>
          </a:xfrm>
        </p:spPr>
        <p:txBody>
          <a:bodyPr rtlCol="0">
            <a:noAutofit/>
          </a:bodyPr>
          <a:lstStyle/>
          <a:p>
            <a:pPr lvl="0"/>
            <a:endParaRPr lang="de-DE" noProof="0"/>
          </a:p>
        </p:txBody>
      </p:sp>
      <p:sp>
        <p:nvSpPr>
          <p:cNvPr id="10" name="Picture Placeholder 8"/>
          <p:cNvSpPr>
            <a:spLocks noGrp="1"/>
          </p:cNvSpPr>
          <p:nvPr>
            <p:ph type="pic" sz="quarter" idx="14"/>
          </p:nvPr>
        </p:nvSpPr>
        <p:spPr>
          <a:xfrm>
            <a:off x="496886" y="3780631"/>
            <a:ext cx="3028951" cy="2019300"/>
          </a:xfrm>
        </p:spPr>
        <p:txBody>
          <a:bodyPr rtlCol="0">
            <a:noAutofit/>
          </a:bodyPr>
          <a:lstStyle/>
          <a:p>
            <a:pPr lvl="0"/>
            <a:endParaRPr lang="de-DE" noProof="0"/>
          </a:p>
        </p:txBody>
      </p:sp>
      <p:sp>
        <p:nvSpPr>
          <p:cNvPr id="11" name="Picture Placeholder 8"/>
          <p:cNvSpPr>
            <a:spLocks noGrp="1"/>
          </p:cNvSpPr>
          <p:nvPr>
            <p:ph type="pic" sz="quarter" idx="15"/>
          </p:nvPr>
        </p:nvSpPr>
        <p:spPr>
          <a:xfrm>
            <a:off x="3525837" y="3780631"/>
            <a:ext cx="3003917" cy="2019300"/>
          </a:xfrm>
        </p:spPr>
        <p:txBody>
          <a:bodyPr rtlCol="0">
            <a:noAutofit/>
          </a:bodyPr>
          <a:lstStyle/>
          <a:p>
            <a:pPr lvl="0"/>
            <a:endParaRPr lang="de-DE" noProof="0" dirty="0"/>
          </a:p>
        </p:txBody>
      </p:sp>
      <p:sp>
        <p:nvSpPr>
          <p:cNvPr id="20" name="Titel 1"/>
          <p:cNvSpPr>
            <a:spLocks noGrp="1"/>
          </p:cNvSpPr>
          <p:nvPr>
            <p:ph type="title"/>
          </p:nvPr>
        </p:nvSpPr>
        <p:spPr>
          <a:xfrm>
            <a:off x="504031" y="492369"/>
            <a:ext cx="9072563" cy="773722"/>
          </a:xfrm>
        </p:spPr>
        <p:txBody>
          <a:bodyPr/>
          <a:lstStyle/>
          <a:p>
            <a:r>
              <a:rPr lang="de-DE" smtClean="0"/>
              <a:t>Mastertitelformat bearbeiten</a:t>
            </a:r>
            <a:endParaRPr lang="de-DE"/>
          </a:p>
        </p:txBody>
      </p:sp>
      <p:sp>
        <p:nvSpPr>
          <p:cNvPr id="21" name="Text Placeholder 17"/>
          <p:cNvSpPr>
            <a:spLocks noGrp="1"/>
          </p:cNvSpPr>
          <p:nvPr>
            <p:ph type="body" sz="quarter" idx="10"/>
          </p:nvPr>
        </p:nvSpPr>
        <p:spPr>
          <a:xfrm>
            <a:off x="496887" y="6304756"/>
            <a:ext cx="4543425" cy="504825"/>
          </a:xfrm>
        </p:spPr>
        <p:txBody>
          <a:bodyPr tIns="72000"/>
          <a:lstStyle>
            <a:lvl1pPr>
              <a:defRPr sz="1200"/>
            </a:lvl1pPr>
          </a:lstStyle>
          <a:p>
            <a:pPr lvl="0"/>
            <a:r>
              <a:rPr lang="en-US" dirty="0" smtClean="0"/>
              <a:t>Click to edit Master text styles</a:t>
            </a:r>
            <a:endParaRPr lang="de-DE" dirty="0"/>
          </a:p>
        </p:txBody>
      </p:sp>
      <p:sp>
        <p:nvSpPr>
          <p:cNvPr id="12" name="Picture Placeholder 8"/>
          <p:cNvSpPr>
            <a:spLocks noGrp="1"/>
          </p:cNvSpPr>
          <p:nvPr>
            <p:ph type="pic" sz="quarter" idx="16"/>
          </p:nvPr>
        </p:nvSpPr>
        <p:spPr>
          <a:xfrm>
            <a:off x="6529754" y="1761331"/>
            <a:ext cx="3028951" cy="2019300"/>
          </a:xfrm>
        </p:spPr>
        <p:txBody>
          <a:bodyPr rtlCol="0">
            <a:noAutofit/>
          </a:bodyPr>
          <a:lstStyle/>
          <a:p>
            <a:pPr lvl="0"/>
            <a:endParaRPr lang="de-DE" noProof="0"/>
          </a:p>
        </p:txBody>
      </p:sp>
      <p:sp>
        <p:nvSpPr>
          <p:cNvPr id="13" name="Picture Placeholder 8"/>
          <p:cNvSpPr>
            <a:spLocks noGrp="1"/>
          </p:cNvSpPr>
          <p:nvPr>
            <p:ph type="pic" sz="quarter" idx="17"/>
          </p:nvPr>
        </p:nvSpPr>
        <p:spPr>
          <a:xfrm>
            <a:off x="3525837" y="1761331"/>
            <a:ext cx="3003917" cy="2019300"/>
          </a:xfrm>
        </p:spPr>
        <p:txBody>
          <a:bodyPr rtlCol="0">
            <a:noAutofit/>
          </a:bodyPr>
          <a:lstStyle/>
          <a:p>
            <a:pPr lvl="0"/>
            <a:endParaRPr lang="de-DE" noProof="0"/>
          </a:p>
        </p:txBody>
      </p:sp>
      <p:sp>
        <p:nvSpPr>
          <p:cNvPr id="15" name="Picture Placeholder 8"/>
          <p:cNvSpPr>
            <a:spLocks noGrp="1"/>
          </p:cNvSpPr>
          <p:nvPr>
            <p:ph type="pic" sz="quarter" idx="18"/>
          </p:nvPr>
        </p:nvSpPr>
        <p:spPr>
          <a:xfrm>
            <a:off x="496885" y="1761331"/>
            <a:ext cx="3028952" cy="2019300"/>
          </a:xfrm>
        </p:spPr>
        <p:txBody>
          <a:bodyPr rtlCol="0">
            <a:noAutofit/>
          </a:bodyPr>
          <a:lstStyle/>
          <a:p>
            <a:pPr lvl="0"/>
            <a:endParaRPr lang="de-DE" noProof="0"/>
          </a:p>
        </p:txBody>
      </p:sp>
      <p:sp>
        <p:nvSpPr>
          <p:cNvPr id="14" name="Datumsplatzhalter 3"/>
          <p:cNvSpPr>
            <a:spLocks noGrp="1"/>
          </p:cNvSpPr>
          <p:nvPr>
            <p:ph type="dt" sz="half" idx="19"/>
          </p:nvPr>
        </p:nvSpPr>
        <p:spPr/>
        <p:txBody>
          <a:bodyPr/>
          <a:lstStyle>
            <a:lvl1pPr>
              <a:defRPr/>
            </a:lvl1pPr>
          </a:lstStyle>
          <a:p>
            <a:pPr>
              <a:defRPr/>
            </a:pPr>
            <a:fld id="{1397BD69-B829-4BE1-A99E-F8311175FB6C}" type="datetime1">
              <a:rPr lang="de-DE"/>
              <a:pPr>
                <a:defRPr/>
              </a:pPr>
              <a:t>08.09.2016</a:t>
            </a:fld>
            <a:endParaRPr lang="de-DE"/>
          </a:p>
        </p:txBody>
      </p:sp>
      <p:sp>
        <p:nvSpPr>
          <p:cNvPr id="16" name="Fußzeilenplatzhalter 4"/>
          <p:cNvSpPr>
            <a:spLocks noGrp="1"/>
          </p:cNvSpPr>
          <p:nvPr>
            <p:ph type="ftr" sz="quarter" idx="20"/>
          </p:nvPr>
        </p:nvSpPr>
        <p:spPr/>
        <p:txBody>
          <a:bodyPr/>
          <a:lstStyle>
            <a:lvl1pPr>
              <a:defRPr/>
            </a:lvl1pPr>
          </a:lstStyle>
          <a:p>
            <a:pPr>
              <a:defRPr/>
            </a:pPr>
            <a:r>
              <a:rPr lang="de-DE"/>
              <a:t>Prof. Dr.-Ing. Ivan Volosyak</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hteck 12"/>
          <p:cNvSpPr/>
          <p:nvPr userDrawn="1"/>
        </p:nvSpPr>
        <p:spPr>
          <a:xfrm>
            <a:off x="0" y="6810375"/>
            <a:ext cx="7727950" cy="750888"/>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00803" tIns="50402" rIns="100803" bIns="50402" anchor="ctr"/>
          <a:lstStyle/>
          <a:p>
            <a:pPr algn="ctr">
              <a:defRPr/>
            </a:pPr>
            <a:endParaRPr lang="de-DE" sz="2000">
              <a:solidFill>
                <a:srgbClr val="FFFFFF"/>
              </a:solidFill>
              <a:ea typeface="ＭＳ Ｐゴシック" pitchFamily="-112" charset="-128"/>
              <a:cs typeface="ＭＳ Ｐゴシック" pitchFamily="-112" charset="-128"/>
              <a:sym typeface="Wingdings" pitchFamily="2" charset="2"/>
            </a:endParaRPr>
          </a:p>
        </p:txBody>
      </p:sp>
      <p:sp>
        <p:nvSpPr>
          <p:cNvPr id="15" name="Rechteck 14"/>
          <p:cNvSpPr/>
          <p:nvPr userDrawn="1"/>
        </p:nvSpPr>
        <p:spPr>
          <a:xfrm>
            <a:off x="7412038" y="6303963"/>
            <a:ext cx="2668587" cy="1257300"/>
          </a:xfrm>
          <a:prstGeom prst="rect">
            <a:avLst/>
          </a:prstGeom>
          <a:solidFill>
            <a:schemeClr val="bg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00803" tIns="50402" rIns="100803" bIns="50402" anchor="ctr"/>
          <a:lstStyle/>
          <a:p>
            <a:pPr algn="ctr">
              <a:defRPr/>
            </a:pPr>
            <a:endParaRPr lang="de-DE" sz="2000">
              <a:solidFill>
                <a:srgbClr val="FFFFFF"/>
              </a:solidFill>
              <a:ea typeface="ＭＳ Ｐゴシック" pitchFamily="-112" charset="-128"/>
              <a:cs typeface="ＭＳ Ｐゴシック" pitchFamily="-112" charset="-128"/>
              <a:sym typeface="Wingdings" pitchFamily="2" charset="2"/>
            </a:endParaRPr>
          </a:p>
        </p:txBody>
      </p:sp>
      <p:sp>
        <p:nvSpPr>
          <p:cNvPr id="1028" name="Titelplatzhalter 1"/>
          <p:cNvSpPr>
            <a:spLocks noGrp="1"/>
          </p:cNvSpPr>
          <p:nvPr>
            <p:ph type="title"/>
          </p:nvPr>
        </p:nvSpPr>
        <p:spPr bwMode="auto">
          <a:xfrm>
            <a:off x="503238" y="492125"/>
            <a:ext cx="9074150" cy="7747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smtClean="0"/>
              <a:t>Mastertitelformat bearbeiten</a:t>
            </a:r>
          </a:p>
        </p:txBody>
      </p:sp>
      <p:sp>
        <p:nvSpPr>
          <p:cNvPr id="238597" name="Textplatzhalter 2"/>
          <p:cNvSpPr>
            <a:spLocks noGrp="1"/>
          </p:cNvSpPr>
          <p:nvPr>
            <p:ph type="body" idx="1"/>
          </p:nvPr>
        </p:nvSpPr>
        <p:spPr bwMode="auto">
          <a:xfrm>
            <a:off x="504825" y="1763713"/>
            <a:ext cx="9072563" cy="4035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smtClean="0"/>
              <a:t>Mastertextformat bearbeiten</a:t>
            </a:r>
          </a:p>
          <a:p>
            <a:pPr lvl="1"/>
            <a:r>
              <a:rPr lang="de-DE" dirty="0" smtClean="0"/>
              <a:t>Zweite Ebene</a:t>
            </a:r>
          </a:p>
          <a:p>
            <a:pPr lvl="3"/>
            <a:r>
              <a:rPr lang="de-DE" dirty="0" smtClean="0"/>
              <a:t>Dritte Ebene</a:t>
            </a:r>
          </a:p>
          <a:p>
            <a:pPr lvl="5"/>
            <a:r>
              <a:rPr lang="de-DE" dirty="0" smtClean="0"/>
              <a:t>Vierte Ebene</a:t>
            </a:r>
          </a:p>
        </p:txBody>
      </p:sp>
      <p:sp>
        <p:nvSpPr>
          <p:cNvPr id="22" name="Datumsplatzhalter 3"/>
          <p:cNvSpPr>
            <a:spLocks noGrp="1"/>
          </p:cNvSpPr>
          <p:nvPr>
            <p:ph type="dt" sz="half" idx="2"/>
          </p:nvPr>
        </p:nvSpPr>
        <p:spPr>
          <a:xfrm>
            <a:off x="496888" y="6997700"/>
            <a:ext cx="1009650" cy="403225"/>
          </a:xfrm>
          <a:prstGeom prst="rect">
            <a:avLst/>
          </a:prstGeom>
        </p:spPr>
        <p:txBody>
          <a:bodyPr vert="horz" wrap="square" lIns="0" tIns="50402" rIns="100803" bIns="50402" numCol="1" anchor="b" anchorCtr="0" compatLnSpc="1">
            <a:prstTxWarp prst="textNoShape">
              <a:avLst/>
            </a:prstTxWarp>
          </a:bodyPr>
          <a:lstStyle>
            <a:lvl1pPr eaLnBrk="1" hangingPunct="1">
              <a:spcBef>
                <a:spcPct val="0"/>
              </a:spcBef>
              <a:buFontTx/>
              <a:buNone/>
              <a:defRPr sz="1200">
                <a:solidFill>
                  <a:schemeClr val="tx2"/>
                </a:solidFill>
                <a:latin typeface="Arial" charset="0"/>
                <a:ea typeface="ＭＳ Ｐゴシック" charset="-128"/>
                <a:cs typeface="Arial" charset="0"/>
                <a:sym typeface="Wingdings" pitchFamily="2" charset="2"/>
              </a:defRPr>
            </a:lvl1pPr>
          </a:lstStyle>
          <a:p>
            <a:pPr>
              <a:defRPr/>
            </a:pPr>
            <a:fld id="{74E5EE89-9AA3-4A1B-8FBA-F6A685768B08}" type="datetime1">
              <a:rPr lang="de-DE"/>
              <a:pPr>
                <a:defRPr/>
              </a:pPr>
              <a:t>08.09.2016</a:t>
            </a:fld>
            <a:endParaRPr lang="de-DE" dirty="0"/>
          </a:p>
        </p:txBody>
      </p:sp>
      <p:sp>
        <p:nvSpPr>
          <p:cNvPr id="23" name="Fußzeilenplatzhalter 4"/>
          <p:cNvSpPr>
            <a:spLocks noGrp="1"/>
          </p:cNvSpPr>
          <p:nvPr>
            <p:ph type="ftr" sz="quarter" idx="3"/>
          </p:nvPr>
        </p:nvSpPr>
        <p:spPr>
          <a:xfrm>
            <a:off x="1687513" y="6997700"/>
            <a:ext cx="4343400" cy="403225"/>
          </a:xfrm>
          <a:prstGeom prst="rect">
            <a:avLst/>
          </a:prstGeom>
        </p:spPr>
        <p:txBody>
          <a:bodyPr vert="horz" wrap="square" lIns="0" tIns="50402" rIns="100803" bIns="50402" numCol="1" anchor="b" anchorCtr="0" compatLnSpc="1">
            <a:prstTxWarp prst="textNoShape">
              <a:avLst/>
            </a:prstTxWarp>
          </a:bodyPr>
          <a:lstStyle>
            <a:lvl1pPr eaLnBrk="1" hangingPunct="1">
              <a:spcBef>
                <a:spcPct val="0"/>
              </a:spcBef>
              <a:buFontTx/>
              <a:buNone/>
              <a:defRPr sz="1200" b="1">
                <a:solidFill>
                  <a:schemeClr val="tx2"/>
                </a:solidFill>
                <a:latin typeface="Arial" charset="0"/>
                <a:ea typeface="ＭＳ Ｐゴシック"/>
                <a:cs typeface="Arial" charset="0"/>
                <a:sym typeface="Wingdings" pitchFamily="2" charset="2"/>
              </a:defRPr>
            </a:lvl1pPr>
          </a:lstStyle>
          <a:p>
            <a:pPr>
              <a:defRPr/>
            </a:pPr>
            <a:r>
              <a:rPr lang="de-DE"/>
              <a:t>Prof. Dr.-Ing. Ivan Volosyak</a:t>
            </a:r>
          </a:p>
        </p:txBody>
      </p:sp>
      <p:pic>
        <p:nvPicPr>
          <p:cNvPr id="1032" name="Picture 15" descr="HRW-Logo2010-CMYK-ppt.ai"/>
          <p:cNvPicPr>
            <a:picLocks noChangeAspect="1"/>
          </p:cNvPicPr>
          <p:nvPr userDrawn="1"/>
        </p:nvPicPr>
        <p:blipFill>
          <a:blip r:embed="rId14"/>
          <a:srcRect/>
          <a:stretch>
            <a:fillRect/>
          </a:stretch>
        </p:blipFill>
        <p:spPr bwMode="auto">
          <a:xfrm>
            <a:off x="7554913" y="5891213"/>
            <a:ext cx="2398712" cy="2003425"/>
          </a:xfrm>
          <a:prstGeom prst="rect">
            <a:avLst/>
          </a:prstGeom>
          <a:noFill/>
          <a:ln w="9525">
            <a:noFill/>
            <a:miter lim="800000"/>
            <a:headEnd/>
            <a:tailEnd/>
          </a:ln>
        </p:spPr>
      </p:pic>
      <p:sp>
        <p:nvSpPr>
          <p:cNvPr id="11" name="Textfeld 10"/>
          <p:cNvSpPr txBox="1"/>
          <p:nvPr userDrawn="1"/>
        </p:nvSpPr>
        <p:spPr>
          <a:xfrm>
            <a:off x="6183313" y="7131050"/>
            <a:ext cx="1228725" cy="274638"/>
          </a:xfrm>
          <a:prstGeom prst="rect">
            <a:avLst/>
          </a:prstGeom>
          <a:noFill/>
        </p:spPr>
        <p:txBody>
          <a:bodyPr anchor="b">
            <a:spAutoFit/>
          </a:bodyPr>
          <a:lstStyle/>
          <a:p>
            <a:fld id="{3C4D123E-F647-4EDC-AD9E-4096B57B5B19}" type="slidenum">
              <a:rPr lang="en-GB" sz="1200">
                <a:solidFill>
                  <a:schemeClr val="tx2"/>
                </a:solidFill>
                <a:latin typeface="Arial" charset="0"/>
                <a:cs typeface="ＭＳ Ｐゴシック"/>
                <a:sym typeface="Wingdings" pitchFamily="2" charset="2"/>
              </a:rPr>
              <a:pPr/>
              <a:t>‹Nr.›</a:t>
            </a:fld>
            <a:r>
              <a:rPr lang="en-GB" sz="1200" dirty="0">
                <a:solidFill>
                  <a:schemeClr val="tx2"/>
                </a:solidFill>
                <a:latin typeface="Arial" charset="0"/>
                <a:cs typeface="ＭＳ Ｐゴシック"/>
                <a:sym typeface="Wingdings" pitchFamily="2" charset="2"/>
              </a:rPr>
              <a:t> of </a:t>
            </a:r>
            <a:r>
              <a:rPr lang="en-GB" sz="1200" dirty="0" smtClean="0">
                <a:solidFill>
                  <a:schemeClr val="tx2"/>
                </a:solidFill>
                <a:latin typeface="Arial" charset="0"/>
                <a:cs typeface="ＭＳ Ｐゴシック"/>
                <a:sym typeface="Wingdings" pitchFamily="2" charset="2"/>
              </a:rPr>
              <a:t>47 </a:t>
            </a:r>
            <a:endParaRPr lang="en-GB" sz="1200" dirty="0">
              <a:solidFill>
                <a:schemeClr val="tx2"/>
              </a:solidFill>
              <a:latin typeface="Arial" charset="0"/>
              <a:cs typeface="ＭＳ Ｐゴシック"/>
              <a:sym typeface="Wingdings" pitchFamily="2" charset="2"/>
            </a:endParaRPr>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 id="2147483660" r:id="rId12"/>
  </p:sldLayoutIdLst>
  <p:timing>
    <p:tnLst>
      <p:par>
        <p:cTn id="1" dur="indefinite" restart="never" nodeType="tmRoot"/>
      </p:par>
    </p:tnLst>
  </p:timing>
  <p:hf sldNum="0" hdr="0"/>
  <p:txStyles>
    <p:titleStyle>
      <a:lvl1pPr algn="l" defTabSz="503238" rtl="0" eaLnBrk="0" fontAlgn="base" hangingPunct="0">
        <a:lnSpc>
          <a:spcPts val="4000"/>
        </a:lnSpc>
        <a:spcBef>
          <a:spcPct val="0"/>
        </a:spcBef>
        <a:spcAft>
          <a:spcPct val="0"/>
        </a:spcAft>
        <a:defRPr sz="4000" b="1" kern="1200">
          <a:solidFill>
            <a:schemeClr val="accent2"/>
          </a:solidFill>
          <a:latin typeface="Arial"/>
          <a:ea typeface="ＭＳ Ｐゴシック" pitchFamily="-112" charset="-128"/>
          <a:cs typeface="Arial"/>
        </a:defRPr>
      </a:lvl1pPr>
      <a:lvl2pPr algn="l" defTabSz="503238" rtl="0" eaLnBrk="0" fontAlgn="base" hangingPunct="0">
        <a:lnSpc>
          <a:spcPts val="4000"/>
        </a:lnSpc>
        <a:spcBef>
          <a:spcPct val="0"/>
        </a:spcBef>
        <a:spcAft>
          <a:spcPct val="0"/>
        </a:spcAft>
        <a:defRPr sz="4000" b="1">
          <a:solidFill>
            <a:schemeClr val="accent2"/>
          </a:solidFill>
          <a:latin typeface="Arial" pitchFamily="-112" charset="0"/>
          <a:ea typeface="ＭＳ Ｐゴシック" pitchFamily="-112" charset="-128"/>
          <a:cs typeface="Arial" charset="0"/>
        </a:defRPr>
      </a:lvl2pPr>
      <a:lvl3pPr algn="l" defTabSz="503238" rtl="0" eaLnBrk="0" fontAlgn="base" hangingPunct="0">
        <a:lnSpc>
          <a:spcPts val="4000"/>
        </a:lnSpc>
        <a:spcBef>
          <a:spcPct val="0"/>
        </a:spcBef>
        <a:spcAft>
          <a:spcPct val="0"/>
        </a:spcAft>
        <a:defRPr sz="4000" b="1">
          <a:solidFill>
            <a:schemeClr val="accent2"/>
          </a:solidFill>
          <a:latin typeface="Arial" pitchFamily="-112" charset="0"/>
          <a:ea typeface="ＭＳ Ｐゴシック" pitchFamily="-112" charset="-128"/>
          <a:cs typeface="Arial" charset="0"/>
        </a:defRPr>
      </a:lvl3pPr>
      <a:lvl4pPr algn="l" defTabSz="503238" rtl="0" eaLnBrk="0" fontAlgn="base" hangingPunct="0">
        <a:lnSpc>
          <a:spcPts val="4000"/>
        </a:lnSpc>
        <a:spcBef>
          <a:spcPct val="0"/>
        </a:spcBef>
        <a:spcAft>
          <a:spcPct val="0"/>
        </a:spcAft>
        <a:defRPr sz="4000" b="1">
          <a:solidFill>
            <a:schemeClr val="accent2"/>
          </a:solidFill>
          <a:latin typeface="Arial" pitchFamily="-112" charset="0"/>
          <a:ea typeface="ＭＳ Ｐゴシック" pitchFamily="-112" charset="-128"/>
          <a:cs typeface="Arial" charset="0"/>
        </a:defRPr>
      </a:lvl4pPr>
      <a:lvl5pPr algn="l" defTabSz="503238" rtl="0" eaLnBrk="0" fontAlgn="base" hangingPunct="0">
        <a:lnSpc>
          <a:spcPts val="4000"/>
        </a:lnSpc>
        <a:spcBef>
          <a:spcPct val="0"/>
        </a:spcBef>
        <a:spcAft>
          <a:spcPct val="0"/>
        </a:spcAft>
        <a:defRPr sz="4000" b="1">
          <a:solidFill>
            <a:schemeClr val="accent2"/>
          </a:solidFill>
          <a:latin typeface="Arial" pitchFamily="-112" charset="0"/>
          <a:ea typeface="ＭＳ Ｐゴシック" pitchFamily="-112" charset="-128"/>
          <a:cs typeface="Arial" charset="0"/>
        </a:defRPr>
      </a:lvl5pPr>
      <a:lvl6pPr marL="457200" algn="l" defTabSz="503238" rtl="0" fontAlgn="base">
        <a:lnSpc>
          <a:spcPts val="4000"/>
        </a:lnSpc>
        <a:spcBef>
          <a:spcPct val="0"/>
        </a:spcBef>
        <a:spcAft>
          <a:spcPct val="0"/>
        </a:spcAft>
        <a:defRPr sz="4000" b="1">
          <a:solidFill>
            <a:schemeClr val="accent2"/>
          </a:solidFill>
          <a:latin typeface="Arial" pitchFamily="-112" charset="0"/>
          <a:ea typeface="ＭＳ Ｐゴシック" pitchFamily="-112" charset="-128"/>
        </a:defRPr>
      </a:lvl6pPr>
      <a:lvl7pPr marL="914400" algn="l" defTabSz="503238" rtl="0" fontAlgn="base">
        <a:lnSpc>
          <a:spcPts val="4000"/>
        </a:lnSpc>
        <a:spcBef>
          <a:spcPct val="0"/>
        </a:spcBef>
        <a:spcAft>
          <a:spcPct val="0"/>
        </a:spcAft>
        <a:defRPr sz="4000" b="1">
          <a:solidFill>
            <a:schemeClr val="accent2"/>
          </a:solidFill>
          <a:latin typeface="Arial" pitchFamily="-112" charset="0"/>
          <a:ea typeface="ＭＳ Ｐゴシック" pitchFamily="-112" charset="-128"/>
        </a:defRPr>
      </a:lvl7pPr>
      <a:lvl8pPr marL="1371600" algn="l" defTabSz="503238" rtl="0" fontAlgn="base">
        <a:lnSpc>
          <a:spcPts val="4000"/>
        </a:lnSpc>
        <a:spcBef>
          <a:spcPct val="0"/>
        </a:spcBef>
        <a:spcAft>
          <a:spcPct val="0"/>
        </a:spcAft>
        <a:defRPr sz="4000" b="1">
          <a:solidFill>
            <a:schemeClr val="accent2"/>
          </a:solidFill>
          <a:latin typeface="Arial" pitchFamily="-112" charset="0"/>
          <a:ea typeface="ＭＳ Ｐゴシック" pitchFamily="-112" charset="-128"/>
        </a:defRPr>
      </a:lvl8pPr>
      <a:lvl9pPr marL="1828800" algn="l" defTabSz="503238" rtl="0" fontAlgn="base">
        <a:lnSpc>
          <a:spcPts val="4000"/>
        </a:lnSpc>
        <a:spcBef>
          <a:spcPct val="0"/>
        </a:spcBef>
        <a:spcAft>
          <a:spcPct val="0"/>
        </a:spcAft>
        <a:defRPr sz="4000" b="1">
          <a:solidFill>
            <a:schemeClr val="accent2"/>
          </a:solidFill>
          <a:latin typeface="Arial" pitchFamily="-112" charset="0"/>
          <a:ea typeface="ＭＳ Ｐゴシック" pitchFamily="-112" charset="-128"/>
        </a:defRPr>
      </a:lvl9pPr>
    </p:titleStyle>
    <p:bodyStyle>
      <a:lvl1pPr marL="342900" indent="-342900" algn="l" defTabSz="503238" rtl="0" eaLnBrk="0" fontAlgn="base" hangingPunct="0">
        <a:spcBef>
          <a:spcPts val="600"/>
        </a:spcBef>
        <a:spcAft>
          <a:spcPct val="0"/>
        </a:spcAft>
        <a:buFont typeface="Arial" charset="0"/>
        <a:defRPr sz="3100" kern="1200">
          <a:solidFill>
            <a:schemeClr val="tx1"/>
          </a:solidFill>
          <a:latin typeface="Arial"/>
          <a:ea typeface="ＭＳ Ｐゴシック" pitchFamily="-112" charset="-128"/>
          <a:cs typeface="Arial"/>
        </a:defRPr>
      </a:lvl1pPr>
      <a:lvl2pPr marL="269875" indent="-269875" algn="l" defTabSz="503238" rtl="0" eaLnBrk="0" fontAlgn="base" hangingPunct="0">
        <a:spcBef>
          <a:spcPct val="20000"/>
        </a:spcBef>
        <a:spcAft>
          <a:spcPct val="0"/>
        </a:spcAft>
        <a:buFont typeface="Arial" charset="0"/>
        <a:buChar char="•"/>
        <a:defRPr sz="3100" kern="1200">
          <a:solidFill>
            <a:schemeClr val="tx1"/>
          </a:solidFill>
          <a:latin typeface="Arial"/>
          <a:ea typeface="ＭＳ Ｐゴシック" pitchFamily="-112" charset="-128"/>
          <a:cs typeface="Arial"/>
        </a:defRPr>
      </a:lvl2pPr>
      <a:lvl3pPr marL="727075" indent="-457200" algn="l" defTabSz="503238" rtl="0" eaLnBrk="0" fontAlgn="base" hangingPunct="0">
        <a:spcBef>
          <a:spcPct val="20000"/>
        </a:spcBef>
        <a:spcAft>
          <a:spcPct val="0"/>
        </a:spcAft>
        <a:buFont typeface="Arial" charset="0"/>
        <a:buChar char="•"/>
        <a:defRPr sz="2600" kern="1200">
          <a:solidFill>
            <a:schemeClr val="tx1"/>
          </a:solidFill>
          <a:latin typeface="Arial"/>
          <a:ea typeface="ＭＳ Ｐゴシック" pitchFamily="-112" charset="-128"/>
          <a:cs typeface="Arial"/>
        </a:defRPr>
      </a:lvl3pPr>
      <a:lvl4pPr marL="612775" indent="-287338" algn="l" defTabSz="503238" rtl="0" eaLnBrk="0" fontAlgn="base" hangingPunct="0">
        <a:spcBef>
          <a:spcPct val="20000"/>
        </a:spcBef>
        <a:spcAft>
          <a:spcPct val="0"/>
        </a:spcAft>
        <a:buFont typeface="Arial" charset="0"/>
        <a:buChar char="•"/>
        <a:defRPr sz="2200" kern="1200">
          <a:solidFill>
            <a:schemeClr val="tx1"/>
          </a:solidFill>
          <a:latin typeface="Arial"/>
          <a:ea typeface="ＭＳ Ｐゴシック" pitchFamily="-112" charset="-128"/>
          <a:cs typeface="Arial"/>
        </a:defRPr>
      </a:lvl4pPr>
      <a:lvl5pPr marL="1160463" indent="-620713" algn="l" defTabSz="503238" rtl="0" eaLnBrk="0" fontAlgn="base" hangingPunct="0">
        <a:spcBef>
          <a:spcPct val="20000"/>
        </a:spcBef>
        <a:spcAft>
          <a:spcPct val="0"/>
        </a:spcAft>
        <a:buFont typeface="Arial" charset="0"/>
        <a:defRPr kern="1200">
          <a:solidFill>
            <a:schemeClr val="tx1"/>
          </a:solidFill>
          <a:latin typeface="Arial"/>
          <a:ea typeface="ＭＳ Ｐゴシック" pitchFamily="-112" charset="-128"/>
          <a:cs typeface="Arial"/>
        </a:defRPr>
      </a:lvl5pPr>
      <a:lvl6pPr marL="1260000" indent="-216000" algn="l" defTabSz="504017" rtl="0" eaLnBrk="1" latinLnBrk="0" hangingPunct="1">
        <a:spcBef>
          <a:spcPct val="20000"/>
        </a:spcBef>
        <a:buFont typeface="Arial"/>
        <a:buChar char="•"/>
        <a:defRPr sz="2200" kern="1200">
          <a:solidFill>
            <a:schemeClr val="tx1"/>
          </a:solidFill>
          <a:latin typeface="+mn-lt"/>
          <a:ea typeface="+mn-ea"/>
          <a:cs typeface="+mn-cs"/>
        </a:defRPr>
      </a:lvl6pPr>
      <a:lvl7pPr marL="3276112" indent="-252009" algn="l" defTabSz="504017" rtl="0" eaLnBrk="1" latinLnBrk="0" hangingPunct="1">
        <a:spcBef>
          <a:spcPct val="20000"/>
        </a:spcBef>
        <a:buFont typeface="Arial"/>
        <a:buChar char="•"/>
        <a:defRPr sz="2200" kern="1200">
          <a:solidFill>
            <a:schemeClr val="tx1"/>
          </a:solidFill>
          <a:latin typeface="+mn-lt"/>
          <a:ea typeface="+mn-ea"/>
          <a:cs typeface="+mn-cs"/>
        </a:defRPr>
      </a:lvl7pPr>
      <a:lvl8pPr marL="3780130" indent="-252009" algn="l" defTabSz="504017" rtl="0" eaLnBrk="1" latinLnBrk="0" hangingPunct="1">
        <a:spcBef>
          <a:spcPct val="20000"/>
        </a:spcBef>
        <a:buFont typeface="Arial"/>
        <a:buChar char="•"/>
        <a:defRPr sz="2200" kern="1200">
          <a:solidFill>
            <a:schemeClr val="tx1"/>
          </a:solidFill>
          <a:latin typeface="+mn-lt"/>
          <a:ea typeface="+mn-ea"/>
          <a:cs typeface="+mn-cs"/>
        </a:defRPr>
      </a:lvl8pPr>
      <a:lvl9pPr marL="4284147" indent="-252009" algn="l" defTabSz="504017"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de-DE"/>
      </a:defPPr>
      <a:lvl1pPr marL="0" algn="l" defTabSz="504017" rtl="0" eaLnBrk="1" latinLnBrk="0" hangingPunct="1">
        <a:defRPr sz="2000" kern="1200">
          <a:solidFill>
            <a:schemeClr val="tx1"/>
          </a:solidFill>
          <a:latin typeface="+mn-lt"/>
          <a:ea typeface="+mn-ea"/>
          <a:cs typeface="+mn-cs"/>
        </a:defRPr>
      </a:lvl1pPr>
      <a:lvl2pPr marL="504017" algn="l" defTabSz="504017" rtl="0" eaLnBrk="1" latinLnBrk="0" hangingPunct="1">
        <a:defRPr sz="2000" kern="1200">
          <a:solidFill>
            <a:schemeClr val="tx1"/>
          </a:solidFill>
          <a:latin typeface="+mn-lt"/>
          <a:ea typeface="+mn-ea"/>
          <a:cs typeface="+mn-cs"/>
        </a:defRPr>
      </a:lvl2pPr>
      <a:lvl3pPr marL="1008035" algn="l" defTabSz="504017" rtl="0" eaLnBrk="1" latinLnBrk="0" hangingPunct="1">
        <a:defRPr sz="2000" kern="1200">
          <a:solidFill>
            <a:schemeClr val="tx1"/>
          </a:solidFill>
          <a:latin typeface="+mn-lt"/>
          <a:ea typeface="+mn-ea"/>
          <a:cs typeface="+mn-cs"/>
        </a:defRPr>
      </a:lvl3pPr>
      <a:lvl4pPr marL="1512052" algn="l" defTabSz="504017" rtl="0" eaLnBrk="1" latinLnBrk="0" hangingPunct="1">
        <a:defRPr sz="2000" kern="1200">
          <a:solidFill>
            <a:schemeClr val="tx1"/>
          </a:solidFill>
          <a:latin typeface="+mn-lt"/>
          <a:ea typeface="+mn-ea"/>
          <a:cs typeface="+mn-cs"/>
        </a:defRPr>
      </a:lvl4pPr>
      <a:lvl5pPr marL="2016069" algn="l" defTabSz="504017" rtl="0" eaLnBrk="1" latinLnBrk="0" hangingPunct="1">
        <a:defRPr sz="2000" kern="1200">
          <a:solidFill>
            <a:schemeClr val="tx1"/>
          </a:solidFill>
          <a:latin typeface="+mn-lt"/>
          <a:ea typeface="+mn-ea"/>
          <a:cs typeface="+mn-cs"/>
        </a:defRPr>
      </a:lvl5pPr>
      <a:lvl6pPr marL="2520086" algn="l" defTabSz="504017" rtl="0" eaLnBrk="1" latinLnBrk="0" hangingPunct="1">
        <a:defRPr sz="2000" kern="1200">
          <a:solidFill>
            <a:schemeClr val="tx1"/>
          </a:solidFill>
          <a:latin typeface="+mn-lt"/>
          <a:ea typeface="+mn-ea"/>
          <a:cs typeface="+mn-cs"/>
        </a:defRPr>
      </a:lvl6pPr>
      <a:lvl7pPr marL="3024104" algn="l" defTabSz="504017" rtl="0" eaLnBrk="1" latinLnBrk="0" hangingPunct="1">
        <a:defRPr sz="2000" kern="1200">
          <a:solidFill>
            <a:schemeClr val="tx1"/>
          </a:solidFill>
          <a:latin typeface="+mn-lt"/>
          <a:ea typeface="+mn-ea"/>
          <a:cs typeface="+mn-cs"/>
        </a:defRPr>
      </a:lvl7pPr>
      <a:lvl8pPr marL="3528121" algn="l" defTabSz="504017" rtl="0" eaLnBrk="1" latinLnBrk="0" hangingPunct="1">
        <a:defRPr sz="2000" kern="1200">
          <a:solidFill>
            <a:schemeClr val="tx1"/>
          </a:solidFill>
          <a:latin typeface="+mn-lt"/>
          <a:ea typeface="+mn-ea"/>
          <a:cs typeface="+mn-cs"/>
        </a:defRPr>
      </a:lvl8pPr>
      <a:lvl9pPr marL="4032138" algn="l" defTabSz="50401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496888" y="1255713"/>
            <a:ext cx="9072562" cy="2020887"/>
          </a:xfrm>
        </p:spPr>
        <p:txBody>
          <a:bodyPr/>
          <a:lstStyle/>
          <a:p>
            <a:r>
              <a:rPr lang="en-GB" dirty="0" smtClean="0">
                <a:latin typeface="Arial" charset="0"/>
                <a:ea typeface="ＭＳ Ｐゴシック"/>
                <a:cs typeface="Arial" charset="0"/>
              </a:rPr>
              <a:t>Microelectronic Control Systems</a:t>
            </a:r>
          </a:p>
        </p:txBody>
      </p:sp>
      <p:sp>
        <p:nvSpPr>
          <p:cNvPr id="3" name="Untertitel 2"/>
          <p:cNvSpPr>
            <a:spLocks noGrp="1"/>
          </p:cNvSpPr>
          <p:nvPr>
            <p:ph type="subTitle" idx="1"/>
          </p:nvPr>
        </p:nvSpPr>
        <p:spPr>
          <a:xfrm>
            <a:off x="496888" y="3779838"/>
            <a:ext cx="9072562" cy="481012"/>
          </a:xfrm>
        </p:spPr>
        <p:txBody>
          <a:bodyPr/>
          <a:lstStyle/>
          <a:p>
            <a:pPr>
              <a:spcBef>
                <a:spcPct val="0"/>
              </a:spcBef>
              <a:defRPr/>
            </a:pPr>
            <a:r>
              <a:rPr lang="en-GB" dirty="0" smtClean="0">
                <a:latin typeface="Arial" charset="0"/>
                <a:ea typeface="ＭＳ Ｐゴシック"/>
                <a:cs typeface="Arial" charset="0"/>
              </a:rPr>
              <a:t>Lecture 1: Basic Microcontroller Programming</a:t>
            </a:r>
          </a:p>
        </p:txBody>
      </p:sp>
      <p:sp>
        <p:nvSpPr>
          <p:cNvPr id="15363" name="Datumsplatzhalter 4"/>
          <p:cNvSpPr>
            <a:spLocks noGrp="1"/>
          </p:cNvSpPr>
          <p:nvPr>
            <p:ph type="dt" sz="quarter" idx="11"/>
          </p:nvPr>
        </p:nvSpPr>
        <p:spPr bwMode="auto">
          <a:noFill/>
          <a:ln>
            <a:miter lim="800000"/>
            <a:headEnd/>
            <a:tailEnd/>
          </a:ln>
        </p:spPr>
        <p:txBody>
          <a:bodyPr/>
          <a:lstStyle/>
          <a:p>
            <a:r>
              <a:rPr lang="en-GB" smtClean="0">
                <a:ea typeface="ＭＳ Ｐゴシック"/>
                <a:cs typeface="ＭＳ Ｐゴシック"/>
              </a:rPr>
              <a:t>06.10.2016</a:t>
            </a:r>
            <a:endParaRPr lang="en-GB" dirty="0" smtClean="0">
              <a:ea typeface="ＭＳ Ｐゴシック"/>
              <a:cs typeface="ＭＳ Ｐゴシック"/>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dirty="0" smtClean="0">
                <a:cs typeface="ＭＳ Ｐゴシック"/>
              </a:rPr>
              <a:t>Prof. Dr.-Ing. Ivan Volosyak</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el 5"/>
          <p:cNvSpPr>
            <a:spLocks noGrp="1"/>
          </p:cNvSpPr>
          <p:nvPr>
            <p:ph type="title" idx="4294967295"/>
          </p:nvPr>
        </p:nvSpPr>
        <p:spPr/>
        <p:txBody>
          <a:bodyPr/>
          <a:lstStyle/>
          <a:p>
            <a:r>
              <a:rPr lang="en-GB" sz="3800" noProof="0" dirty="0" smtClean="0">
                <a:latin typeface="Arial" charset="0"/>
                <a:ea typeface="ＭＳ Ｐゴシック"/>
                <a:cs typeface="Arial" charset="0"/>
              </a:rPr>
              <a:t>Input: How do we connect a switch? (1)</a:t>
            </a:r>
          </a:p>
        </p:txBody>
      </p:sp>
      <p:sp>
        <p:nvSpPr>
          <p:cNvPr id="27651"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sp>
        <p:nvSpPr>
          <p:cNvPr id="27654" name="Inhaltsplatzhalter 1"/>
          <p:cNvSpPr>
            <a:spLocks/>
          </p:cNvSpPr>
          <p:nvPr/>
        </p:nvSpPr>
        <p:spPr bwMode="auto">
          <a:xfrm>
            <a:off x="503238" y="1262063"/>
            <a:ext cx="9072562" cy="5035550"/>
          </a:xfrm>
          <a:prstGeom prst="rect">
            <a:avLst/>
          </a:prstGeom>
          <a:noFill/>
          <a:ln w="9525">
            <a:noFill/>
            <a:miter lim="800000"/>
            <a:headEnd/>
            <a:tailEnd/>
          </a:ln>
        </p:spPr>
        <p:txBody>
          <a:bodyPr lIns="0" tIns="0" rIns="0" bIns="0"/>
          <a:lstStyle/>
          <a:p>
            <a:r>
              <a:rPr lang="en-GB" sz="2000">
                <a:latin typeface="Arial" charset="0"/>
              </a:rPr>
              <a:t>Suppose that we want to connect a simple on–off switch or pushbutton as</a:t>
            </a:r>
            <a:br>
              <a:rPr lang="en-GB" sz="2000">
                <a:latin typeface="Arial" charset="0"/>
              </a:rPr>
            </a:br>
            <a:r>
              <a:rPr lang="en-GB" sz="2000">
                <a:latin typeface="Arial" charset="0"/>
              </a:rPr>
              <a:t>an input to a μC. How should this be done?</a:t>
            </a:r>
          </a:p>
          <a:p>
            <a:r>
              <a:rPr lang="en-GB" sz="2000">
                <a:latin typeface="Arial" charset="0"/>
              </a:rPr>
              <a:t>The input should be either:</a:t>
            </a:r>
          </a:p>
          <a:p>
            <a:r>
              <a:rPr lang="en-GB" sz="2000">
                <a:latin typeface="Arial" charset="0"/>
              </a:rPr>
              <a:t>	• </a:t>
            </a:r>
            <a:r>
              <a:rPr lang="en-GB" sz="2000">
                <a:solidFill>
                  <a:srgbClr val="BCBCBC"/>
                </a:solidFill>
                <a:latin typeface="Arial" charset="0"/>
              </a:rPr>
              <a:t>VDD (supply, positive) for logic 1</a:t>
            </a:r>
          </a:p>
          <a:p>
            <a:r>
              <a:rPr lang="en-GB" sz="2000">
                <a:latin typeface="Arial" charset="0"/>
              </a:rPr>
              <a:t>	• </a:t>
            </a:r>
            <a:r>
              <a:rPr lang="en-GB" sz="2000" i="1">
                <a:solidFill>
                  <a:srgbClr val="777777"/>
                </a:solidFill>
                <a:latin typeface="Arial" charset="0"/>
              </a:rPr>
              <a:t>V</a:t>
            </a:r>
            <a:r>
              <a:rPr lang="en-GB" sz="2000">
                <a:solidFill>
                  <a:srgbClr val="777777"/>
                </a:solidFill>
                <a:latin typeface="Arial" charset="0"/>
              </a:rPr>
              <a:t>SS (ground, negative) for logic 0</a:t>
            </a:r>
          </a:p>
          <a:p>
            <a:r>
              <a:rPr lang="en-GB" sz="2000">
                <a:latin typeface="Arial" charset="0"/>
              </a:rPr>
              <a:t>This may be the obvious approach:</a:t>
            </a:r>
          </a:p>
          <a:p>
            <a:r>
              <a:rPr lang="en-GB" sz="2000">
                <a:latin typeface="Arial" charset="0"/>
              </a:rPr>
              <a:t>However, this is not used, for several reasons:</a:t>
            </a:r>
          </a:p>
          <a:p>
            <a:r>
              <a:rPr lang="en-GB" sz="2000">
                <a:latin typeface="Arial" charset="0"/>
              </a:rPr>
              <a:t>	• it needs an expensive switch (3 terminals instead of 2!)</a:t>
            </a:r>
          </a:p>
          <a:p>
            <a:r>
              <a:rPr lang="en-GB" sz="2000">
                <a:latin typeface="Arial" charset="0"/>
              </a:rPr>
              <a:t>	• it needs 2 or 3 wires</a:t>
            </a:r>
          </a:p>
          <a:p>
            <a:r>
              <a:rPr lang="en-GB" sz="2000">
                <a:latin typeface="Arial" charset="0"/>
              </a:rPr>
              <a:t>	• </a:t>
            </a:r>
            <a:r>
              <a:rPr lang="en-GB" sz="2000" b="1">
                <a:latin typeface="Arial" charset="0"/>
              </a:rPr>
              <a:t>what happens while the switch is being operated?</a:t>
            </a:r>
          </a:p>
          <a:p>
            <a:endParaRPr lang="en-GB" sz="2000" b="1">
              <a:latin typeface="Arial" charset="0"/>
            </a:endParaRPr>
          </a:p>
          <a:p>
            <a:r>
              <a:rPr lang="en-GB" sz="2000" b="1">
                <a:latin typeface="Arial" charset="0"/>
              </a:rPr>
              <a:t>Digital circuits must never be left with their inputs ‘floating’ </a:t>
            </a:r>
            <a:br>
              <a:rPr lang="en-GB" sz="2000" b="1">
                <a:latin typeface="Arial" charset="0"/>
              </a:rPr>
            </a:br>
            <a:r>
              <a:rPr lang="en-GB" sz="2000" b="1">
                <a:latin typeface="Arial" charset="0"/>
              </a:rPr>
              <a:t>(not connected)! </a:t>
            </a:r>
            <a:r>
              <a:rPr lang="en-GB" sz="2000">
                <a:latin typeface="Arial" charset="0"/>
              </a:rPr>
              <a:t>This leads to unpredictable behaviour and </a:t>
            </a:r>
            <a:br>
              <a:rPr lang="en-GB" sz="2000">
                <a:latin typeface="Arial" charset="0"/>
              </a:rPr>
            </a:br>
            <a:r>
              <a:rPr lang="en-GB" sz="2000">
                <a:latin typeface="Arial" charset="0"/>
              </a:rPr>
              <a:t>possibly severe problems, very difficult to isolate.</a:t>
            </a:r>
          </a:p>
        </p:txBody>
      </p:sp>
      <p:pic>
        <p:nvPicPr>
          <p:cNvPr id="27655" name="Picture 7" descr="04 Hardware-10"/>
          <p:cNvPicPr>
            <a:picLocks noChangeAspect="1" noChangeArrowheads="1"/>
          </p:cNvPicPr>
          <p:nvPr/>
        </p:nvPicPr>
        <p:blipFill>
          <a:blip r:embed="rId2"/>
          <a:srcRect/>
          <a:stretch>
            <a:fillRect/>
          </a:stretch>
        </p:blipFill>
        <p:spPr bwMode="auto">
          <a:xfrm>
            <a:off x="5616575" y="2124075"/>
            <a:ext cx="3551238" cy="1390650"/>
          </a:xfrm>
          <a:prstGeom prst="rect">
            <a:avLst/>
          </a:prstGeom>
          <a:noFill/>
        </p:spPr>
      </p:pic>
      <p:pic>
        <p:nvPicPr>
          <p:cNvPr id="27657" name="Picture 9" descr="04 Hardware-10b"/>
          <p:cNvPicPr>
            <a:picLocks noChangeAspect="1" noChangeArrowheads="1"/>
          </p:cNvPicPr>
          <p:nvPr/>
        </p:nvPicPr>
        <p:blipFill>
          <a:blip r:embed="rId3"/>
          <a:srcRect/>
          <a:stretch>
            <a:fillRect/>
          </a:stretch>
        </p:blipFill>
        <p:spPr bwMode="auto">
          <a:xfrm>
            <a:off x="7704138" y="3722688"/>
            <a:ext cx="1557337" cy="1282700"/>
          </a:xfrm>
          <a:prstGeom prst="rect">
            <a:avLst/>
          </a:prstGeom>
          <a:noFill/>
        </p:spPr>
      </p:pic>
    </p:spTree>
    <p:extLst>
      <p:ext uri="{BB962C8B-B14F-4D97-AF65-F5344CB8AC3E}">
        <p14:creationId xmlns:p14="http://schemas.microsoft.com/office/powerpoint/2010/main" val="3247473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el 5"/>
          <p:cNvSpPr>
            <a:spLocks noGrp="1"/>
          </p:cNvSpPr>
          <p:nvPr>
            <p:ph type="title" idx="4294967295"/>
          </p:nvPr>
        </p:nvSpPr>
        <p:spPr/>
        <p:txBody>
          <a:bodyPr/>
          <a:lstStyle/>
          <a:p>
            <a:r>
              <a:rPr lang="en-GB" sz="3800" noProof="0" dirty="0" smtClean="0">
                <a:latin typeface="Arial" charset="0"/>
                <a:ea typeface="ＭＳ Ｐゴシック"/>
                <a:cs typeface="Arial" charset="0"/>
              </a:rPr>
              <a:t>Input: How do we connect a switch? (2)</a:t>
            </a:r>
          </a:p>
        </p:txBody>
      </p:sp>
      <p:sp>
        <p:nvSpPr>
          <p:cNvPr id="28675"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sp>
        <p:nvSpPr>
          <p:cNvPr id="28679" name="Inhaltsplatzhalter 1"/>
          <p:cNvSpPr>
            <a:spLocks/>
          </p:cNvSpPr>
          <p:nvPr/>
        </p:nvSpPr>
        <p:spPr bwMode="auto">
          <a:xfrm>
            <a:off x="503238" y="1262063"/>
            <a:ext cx="9072562" cy="5035550"/>
          </a:xfrm>
          <a:prstGeom prst="rect">
            <a:avLst/>
          </a:prstGeom>
          <a:noFill/>
          <a:ln w="9525">
            <a:noFill/>
            <a:miter lim="800000"/>
            <a:headEnd/>
            <a:tailEnd/>
          </a:ln>
        </p:spPr>
        <p:txBody>
          <a:bodyPr lIns="0" tIns="0" rIns="0" bIns="0"/>
          <a:lstStyle/>
          <a:p>
            <a:r>
              <a:rPr lang="en-GB" sz="2000" dirty="0">
                <a:latin typeface="Arial" charset="0"/>
              </a:rPr>
              <a:t>Instead, this is the circuit that is usually used. Traditionally the </a:t>
            </a:r>
            <a:r>
              <a:rPr lang="en-GB" sz="2000" b="1" dirty="0" err="1">
                <a:latin typeface="Arial" charset="0"/>
              </a:rPr>
              <a:t>pullup</a:t>
            </a:r>
            <a:r>
              <a:rPr lang="en-GB" sz="2000" b="1" dirty="0">
                <a:latin typeface="Arial" charset="0"/>
              </a:rPr>
              <a:t/>
            </a:r>
            <a:br>
              <a:rPr lang="en-GB" sz="2000" b="1" dirty="0">
                <a:latin typeface="Arial" charset="0"/>
              </a:rPr>
            </a:br>
            <a:r>
              <a:rPr lang="en-GB" sz="2000" b="1" dirty="0">
                <a:latin typeface="Arial" charset="0"/>
              </a:rPr>
              <a:t>resistor </a:t>
            </a:r>
            <a:r>
              <a:rPr lang="en-GB" sz="2000" dirty="0">
                <a:latin typeface="Arial" charset="0"/>
              </a:rPr>
              <a:t>is around </a:t>
            </a:r>
            <a:r>
              <a:rPr lang="en-GB" sz="2000" i="1" dirty="0">
                <a:latin typeface="Arial" charset="0"/>
              </a:rPr>
              <a:t>R </a:t>
            </a:r>
            <a:r>
              <a:rPr lang="en-GB" sz="2000" dirty="0">
                <a:latin typeface="Arial" charset="0"/>
              </a:rPr>
              <a:t>» 10 </a:t>
            </a:r>
            <a:r>
              <a:rPr lang="en-GB" sz="2000" dirty="0" smtClean="0">
                <a:latin typeface="Arial" charset="0"/>
              </a:rPr>
              <a:t>k</a:t>
            </a:r>
            <a:r>
              <a:rPr lang="el-GR" sz="2000" dirty="0" smtClean="0">
                <a:latin typeface="Arial" charset="0"/>
              </a:rPr>
              <a:t>Ω</a:t>
            </a:r>
            <a:r>
              <a:rPr lang="en-GB" sz="2000" dirty="0" smtClean="0">
                <a:latin typeface="Arial" charset="0"/>
              </a:rPr>
              <a:t>.</a:t>
            </a:r>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a:latin typeface="Arial" charset="0"/>
            </a:endParaRPr>
          </a:p>
          <a:p>
            <a:r>
              <a:rPr lang="en-GB" sz="2000" dirty="0">
                <a:latin typeface="Arial" charset="0"/>
              </a:rPr>
              <a:t>Advantages of this circuit:</a:t>
            </a:r>
          </a:p>
          <a:p>
            <a:r>
              <a:rPr lang="en-GB" sz="2000" dirty="0">
                <a:latin typeface="Arial" charset="0"/>
              </a:rPr>
              <a:t>	• needs only a simple switch or pushbutton</a:t>
            </a:r>
          </a:p>
          <a:p>
            <a:r>
              <a:rPr lang="en-GB" sz="2000" dirty="0">
                <a:latin typeface="Arial" charset="0"/>
              </a:rPr>
              <a:t>	• only one wire to the switch is usually needed, because a ground connection can usually be found nearby</a:t>
            </a:r>
          </a:p>
          <a:p>
            <a:r>
              <a:rPr lang="en-GB" sz="2000" dirty="0">
                <a:latin typeface="Arial" charset="0"/>
              </a:rPr>
              <a:t>	• the input is always connected to something</a:t>
            </a:r>
          </a:p>
        </p:txBody>
      </p:sp>
      <p:pic>
        <p:nvPicPr>
          <p:cNvPr id="28680" name="Picture 8" descr="04 Hardware-11"/>
          <p:cNvPicPr>
            <a:picLocks noChangeAspect="1" noChangeArrowheads="1"/>
          </p:cNvPicPr>
          <p:nvPr/>
        </p:nvPicPr>
        <p:blipFill>
          <a:blip r:embed="rId2"/>
          <a:srcRect/>
          <a:stretch>
            <a:fillRect/>
          </a:stretch>
        </p:blipFill>
        <p:spPr bwMode="auto">
          <a:xfrm>
            <a:off x="792163" y="1979613"/>
            <a:ext cx="7573962" cy="2395537"/>
          </a:xfrm>
          <a:prstGeom prst="rect">
            <a:avLst/>
          </a:prstGeom>
          <a:noFill/>
        </p:spPr>
      </p:pic>
    </p:spTree>
    <p:extLst>
      <p:ext uri="{BB962C8B-B14F-4D97-AF65-F5344CB8AC3E}">
        <p14:creationId xmlns:p14="http://schemas.microsoft.com/office/powerpoint/2010/main" val="2121264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el 5"/>
          <p:cNvSpPr>
            <a:spLocks noGrp="1"/>
          </p:cNvSpPr>
          <p:nvPr>
            <p:ph type="title" idx="4294967295"/>
          </p:nvPr>
        </p:nvSpPr>
        <p:spPr/>
        <p:txBody>
          <a:bodyPr/>
          <a:lstStyle/>
          <a:p>
            <a:r>
              <a:rPr lang="en-GB" noProof="0" dirty="0" smtClean="0">
                <a:latin typeface="Arial" charset="0"/>
                <a:ea typeface="ＭＳ Ｐゴシック"/>
                <a:cs typeface="Arial" charset="0"/>
              </a:rPr>
              <a:t>How does this work?</a:t>
            </a:r>
          </a:p>
        </p:txBody>
      </p:sp>
      <p:sp>
        <p:nvSpPr>
          <p:cNvPr id="29699"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pic>
        <p:nvPicPr>
          <p:cNvPr id="29709" name="Picture 13" descr="04 Hardware-12"/>
          <p:cNvPicPr>
            <a:picLocks noChangeAspect="1" noChangeArrowheads="1"/>
          </p:cNvPicPr>
          <p:nvPr/>
        </p:nvPicPr>
        <p:blipFill>
          <a:blip r:embed="rId2"/>
          <a:srcRect/>
          <a:stretch>
            <a:fillRect/>
          </a:stretch>
        </p:blipFill>
        <p:spPr bwMode="auto">
          <a:xfrm>
            <a:off x="471488" y="1331913"/>
            <a:ext cx="7881937" cy="4910137"/>
          </a:xfrm>
          <a:prstGeom prst="rect">
            <a:avLst/>
          </a:prstGeom>
          <a:noFill/>
        </p:spPr>
      </p:pic>
      <p:sp>
        <p:nvSpPr>
          <p:cNvPr id="29710" name="Rectangle 14"/>
          <p:cNvSpPr>
            <a:spLocks noChangeArrowheads="1"/>
          </p:cNvSpPr>
          <p:nvPr/>
        </p:nvSpPr>
        <p:spPr bwMode="auto">
          <a:xfrm>
            <a:off x="360363" y="6034088"/>
            <a:ext cx="5365750" cy="609600"/>
          </a:xfrm>
          <a:prstGeom prst="rect">
            <a:avLst/>
          </a:prstGeom>
          <a:noFill/>
          <a:ln w="9525" algn="ctr">
            <a:noFill/>
            <a:miter lim="800000"/>
            <a:headEnd/>
            <a:tailEnd/>
          </a:ln>
          <a:effectLst/>
        </p:spPr>
        <p:txBody>
          <a:bodyPr wrap="none" lIns="0" tIns="0" rIns="0" bIns="0">
            <a:spAutoFit/>
          </a:bodyPr>
          <a:lstStyle/>
          <a:p>
            <a:pPr marL="342900" indent="-342900"/>
            <a:r>
              <a:rPr lang="de-DE" sz="2000" b="1"/>
              <a:t>	Input is ‘active low’ </a:t>
            </a:r>
            <a:br>
              <a:rPr lang="de-DE" sz="2000" b="1"/>
            </a:br>
            <a:r>
              <a:rPr lang="de-DE" sz="2000" b="1"/>
              <a:t>— goes from logic 1 to 0 when the switch is closed</a:t>
            </a:r>
          </a:p>
        </p:txBody>
      </p:sp>
    </p:spTree>
    <p:extLst>
      <p:ext uri="{BB962C8B-B14F-4D97-AF65-F5344CB8AC3E}">
        <p14:creationId xmlns:p14="http://schemas.microsoft.com/office/powerpoint/2010/main" val="34992788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el 5"/>
          <p:cNvSpPr>
            <a:spLocks noGrp="1"/>
          </p:cNvSpPr>
          <p:nvPr>
            <p:ph type="title" idx="4294967295"/>
          </p:nvPr>
        </p:nvSpPr>
        <p:spPr/>
        <p:txBody>
          <a:bodyPr/>
          <a:lstStyle/>
          <a:p>
            <a:r>
              <a:rPr lang="en-GB" noProof="0" dirty="0" smtClean="0">
                <a:latin typeface="Arial" charset="0"/>
                <a:ea typeface="ＭＳ Ｐゴシック"/>
                <a:cs typeface="Arial" charset="0"/>
              </a:rPr>
              <a:t>Internal </a:t>
            </a:r>
            <a:r>
              <a:rPr lang="en-GB" noProof="0" dirty="0" err="1" smtClean="0">
                <a:latin typeface="Arial" charset="0"/>
                <a:ea typeface="ＭＳ Ｐゴシック"/>
                <a:cs typeface="Arial" charset="0"/>
              </a:rPr>
              <a:t>pullup</a:t>
            </a:r>
            <a:r>
              <a:rPr lang="en-GB" noProof="0" dirty="0" smtClean="0">
                <a:latin typeface="Arial" charset="0"/>
                <a:ea typeface="ＭＳ Ｐゴシック"/>
                <a:cs typeface="Arial" charset="0"/>
              </a:rPr>
              <a:t> resistors</a:t>
            </a:r>
          </a:p>
        </p:txBody>
      </p:sp>
      <p:sp>
        <p:nvSpPr>
          <p:cNvPr id="31747"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sp>
        <p:nvSpPr>
          <p:cNvPr id="31749" name="Inhaltsplatzhalter 1"/>
          <p:cNvSpPr>
            <a:spLocks/>
          </p:cNvSpPr>
          <p:nvPr/>
        </p:nvSpPr>
        <p:spPr bwMode="auto">
          <a:xfrm>
            <a:off x="503238" y="1262063"/>
            <a:ext cx="9072562" cy="5035550"/>
          </a:xfrm>
          <a:prstGeom prst="rect">
            <a:avLst/>
          </a:prstGeom>
          <a:noFill/>
          <a:ln w="9525">
            <a:noFill/>
            <a:miter lim="800000"/>
            <a:headEnd/>
            <a:tailEnd/>
          </a:ln>
        </p:spPr>
        <p:txBody>
          <a:bodyPr lIns="0" tIns="0" rIns="0" bIns="0"/>
          <a:lstStyle/>
          <a:p>
            <a:r>
              <a:rPr lang="en-GB" sz="2000" dirty="0">
                <a:latin typeface="Arial" charset="0"/>
              </a:rPr>
              <a:t>This configuration is so widely used for inputs that </a:t>
            </a:r>
            <a:r>
              <a:rPr lang="en-GB" sz="2000" dirty="0" smtClean="0">
                <a:latin typeface="Arial" charset="0"/>
              </a:rPr>
              <a:t>pull-up </a:t>
            </a:r>
            <a:r>
              <a:rPr lang="en-GB" sz="2000" dirty="0">
                <a:latin typeface="Arial" charset="0"/>
              </a:rPr>
              <a:t>resistors are provided inside the </a:t>
            </a:r>
            <a:r>
              <a:rPr lang="en-GB" sz="2000" dirty="0" smtClean="0">
                <a:latin typeface="Arial" charset="0"/>
              </a:rPr>
              <a:t>microcontrollers. </a:t>
            </a:r>
            <a:r>
              <a:rPr lang="en-GB" sz="2000" dirty="0">
                <a:latin typeface="Arial" charset="0"/>
              </a:rPr>
              <a:t>This makes the circuit really simple.</a:t>
            </a:r>
          </a:p>
          <a:p>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a:latin typeface="Arial" charset="0"/>
            </a:endParaRPr>
          </a:p>
          <a:p>
            <a:endParaRPr lang="en-GB" sz="2000" dirty="0" smtClean="0">
              <a:latin typeface="Arial" charset="0"/>
            </a:endParaRPr>
          </a:p>
          <a:p>
            <a:endParaRPr lang="en-GB" sz="2000" dirty="0">
              <a:latin typeface="Arial" charset="0"/>
            </a:endParaRPr>
          </a:p>
          <a:p>
            <a:endParaRPr lang="en-GB" sz="2000" dirty="0" smtClean="0">
              <a:latin typeface="Arial" charset="0"/>
            </a:endParaRPr>
          </a:p>
          <a:p>
            <a:r>
              <a:rPr lang="en-GB" sz="2000" dirty="0" smtClean="0">
                <a:latin typeface="Arial" charset="0"/>
              </a:rPr>
              <a:t>They </a:t>
            </a:r>
            <a:r>
              <a:rPr lang="en-GB" sz="2000" dirty="0">
                <a:latin typeface="Arial" charset="0"/>
              </a:rPr>
              <a:t>are called ‘weak </a:t>
            </a:r>
            <a:r>
              <a:rPr lang="en-GB" sz="2000" dirty="0" smtClean="0">
                <a:latin typeface="Arial" charset="0"/>
              </a:rPr>
              <a:t>pull-ups’ </a:t>
            </a:r>
            <a:r>
              <a:rPr lang="en-GB" sz="2000" dirty="0">
                <a:latin typeface="Arial" charset="0"/>
              </a:rPr>
              <a:t>because their resistance is around </a:t>
            </a:r>
            <a:r>
              <a:rPr lang="en-GB" sz="2000" dirty="0" smtClean="0">
                <a:latin typeface="Arial" charset="0"/>
              </a:rPr>
              <a:t>10 - 20 k</a:t>
            </a:r>
            <a:r>
              <a:rPr lang="el-GR" sz="2000" dirty="0" smtClean="0">
                <a:latin typeface="Arial" charset="0"/>
              </a:rPr>
              <a:t>Ω</a:t>
            </a:r>
            <a:r>
              <a:rPr lang="en-GB" sz="2000" dirty="0" smtClean="0">
                <a:latin typeface="Arial" charset="0"/>
              </a:rPr>
              <a:t> </a:t>
            </a:r>
            <a:r>
              <a:rPr lang="en-GB" sz="2000" dirty="0">
                <a:latin typeface="Arial" charset="0"/>
              </a:rPr>
              <a:t>to save current. </a:t>
            </a:r>
          </a:p>
          <a:p>
            <a:r>
              <a:rPr lang="en-GB" sz="2000" dirty="0">
                <a:latin typeface="Arial" charset="0"/>
              </a:rPr>
              <a:t>The </a:t>
            </a:r>
            <a:r>
              <a:rPr lang="en-GB" sz="2000" dirty="0" smtClean="0">
                <a:latin typeface="Arial" charset="0"/>
              </a:rPr>
              <a:t>pull-ups </a:t>
            </a:r>
            <a:r>
              <a:rPr lang="en-GB" sz="2000" dirty="0">
                <a:latin typeface="Arial" charset="0"/>
              </a:rPr>
              <a:t>can be turned on and off individually by setting or clearing bits in register WPUA (bank 1</a:t>
            </a:r>
            <a:r>
              <a:rPr lang="en-GB" sz="2000" dirty="0" smtClean="0">
                <a:latin typeface="Arial" charset="0"/>
              </a:rPr>
              <a:t>) = called DDRX for atmega8.</a:t>
            </a:r>
            <a:endParaRPr lang="en-GB" sz="2000" dirty="0">
              <a:latin typeface="Arial" charset="0"/>
            </a:endParaRPr>
          </a:p>
        </p:txBody>
      </p:sp>
      <p:pic>
        <p:nvPicPr>
          <p:cNvPr id="31751" name="Picture 7" descr="04 Hardware-14"/>
          <p:cNvPicPr>
            <a:picLocks noChangeAspect="1" noChangeArrowheads="1"/>
          </p:cNvPicPr>
          <p:nvPr/>
        </p:nvPicPr>
        <p:blipFill>
          <a:blip r:embed="rId2"/>
          <a:srcRect/>
          <a:stretch>
            <a:fillRect/>
          </a:stretch>
        </p:blipFill>
        <p:spPr bwMode="auto">
          <a:xfrm>
            <a:off x="1871663" y="2238375"/>
            <a:ext cx="5907087" cy="2551113"/>
          </a:xfrm>
          <a:prstGeom prst="rect">
            <a:avLst/>
          </a:prstGeom>
          <a:noFill/>
        </p:spPr>
      </p:pic>
    </p:spTree>
    <p:extLst>
      <p:ext uri="{BB962C8B-B14F-4D97-AF65-F5344CB8AC3E}">
        <p14:creationId xmlns:p14="http://schemas.microsoft.com/office/powerpoint/2010/main" val="26498212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el 5"/>
          <p:cNvSpPr>
            <a:spLocks noGrp="1"/>
          </p:cNvSpPr>
          <p:nvPr>
            <p:ph type="title" idx="4294967295"/>
          </p:nvPr>
        </p:nvSpPr>
        <p:spPr/>
        <p:txBody>
          <a:bodyPr/>
          <a:lstStyle/>
          <a:p>
            <a:r>
              <a:rPr lang="en-GB" noProof="0" dirty="0" smtClean="0">
                <a:latin typeface="Arial" charset="0"/>
                <a:ea typeface="ＭＳ Ｐゴシック"/>
                <a:cs typeface="Arial" charset="0"/>
              </a:rPr>
              <a:t>Switch bounce</a:t>
            </a:r>
          </a:p>
        </p:txBody>
      </p:sp>
      <p:sp>
        <p:nvSpPr>
          <p:cNvPr id="32771"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sp>
        <p:nvSpPr>
          <p:cNvPr id="32773" name="Inhaltsplatzhalter 1"/>
          <p:cNvSpPr>
            <a:spLocks/>
          </p:cNvSpPr>
          <p:nvPr/>
        </p:nvSpPr>
        <p:spPr bwMode="auto">
          <a:xfrm>
            <a:off x="503238" y="1262063"/>
            <a:ext cx="9072562" cy="5035550"/>
          </a:xfrm>
          <a:prstGeom prst="rect">
            <a:avLst/>
          </a:prstGeom>
          <a:noFill/>
          <a:ln w="9525">
            <a:noFill/>
            <a:miter lim="800000"/>
            <a:headEnd/>
            <a:tailEnd/>
          </a:ln>
        </p:spPr>
        <p:txBody>
          <a:bodyPr lIns="0" tIns="0" rIns="0" bIns="0"/>
          <a:lstStyle/>
          <a:p>
            <a:r>
              <a:rPr lang="en-GB" sz="2000" dirty="0">
                <a:latin typeface="Arial" charset="0"/>
              </a:rPr>
              <a:t>We have almost finished with inputs but there is one unpleasant feature that you need to be aware of: </a:t>
            </a:r>
            <a:r>
              <a:rPr lang="en-GB" sz="2000" b="1" dirty="0">
                <a:latin typeface="Arial" charset="0"/>
              </a:rPr>
              <a:t>switch bounce</a:t>
            </a:r>
            <a:r>
              <a:rPr lang="en-GB" sz="2000" dirty="0">
                <a:latin typeface="Arial" charset="0"/>
              </a:rPr>
              <a:t>. </a:t>
            </a:r>
          </a:p>
          <a:p>
            <a:r>
              <a:rPr lang="en-GB" sz="2000" dirty="0">
                <a:latin typeface="Arial" charset="0"/>
              </a:rPr>
              <a:t>The contacts of a switch are mechanical. When the switch is operated they do not open or close cleanly but vibrate for a while. This causes the contacts to open and close several times, each time the switch is operated.</a:t>
            </a:r>
          </a:p>
        </p:txBody>
      </p:sp>
      <p:pic>
        <p:nvPicPr>
          <p:cNvPr id="32776" name="Picture 8" descr="04 Hardware-15"/>
          <p:cNvPicPr>
            <a:picLocks noChangeAspect="1" noChangeArrowheads="1"/>
          </p:cNvPicPr>
          <p:nvPr/>
        </p:nvPicPr>
        <p:blipFill>
          <a:blip r:embed="rId2"/>
          <a:srcRect/>
          <a:stretch>
            <a:fillRect/>
          </a:stretch>
        </p:blipFill>
        <p:spPr bwMode="auto">
          <a:xfrm>
            <a:off x="728663" y="2989263"/>
            <a:ext cx="4598987" cy="3590925"/>
          </a:xfrm>
          <a:prstGeom prst="rect">
            <a:avLst/>
          </a:prstGeom>
          <a:noFill/>
        </p:spPr>
      </p:pic>
      <p:sp>
        <p:nvSpPr>
          <p:cNvPr id="32777" name="Rectangle 9"/>
          <p:cNvSpPr>
            <a:spLocks noChangeArrowheads="1"/>
          </p:cNvSpPr>
          <p:nvPr/>
        </p:nvSpPr>
        <p:spPr bwMode="auto">
          <a:xfrm>
            <a:off x="5505450" y="3060700"/>
            <a:ext cx="1695450" cy="304800"/>
          </a:xfrm>
          <a:prstGeom prst="rect">
            <a:avLst/>
          </a:prstGeom>
          <a:noFill/>
          <a:ln w="9525" algn="ctr">
            <a:noFill/>
            <a:miter lim="800000"/>
            <a:headEnd/>
            <a:tailEnd/>
          </a:ln>
          <a:effectLst/>
        </p:spPr>
        <p:txBody>
          <a:bodyPr wrap="none" lIns="0" tIns="0" rIns="0" bIns="0">
            <a:spAutoFit/>
          </a:bodyPr>
          <a:lstStyle/>
          <a:p>
            <a:pPr marL="342900" indent="-342900"/>
            <a:r>
              <a:rPr lang="de-DE" sz="2000" b="1"/>
              <a:t>Ideal input signal</a:t>
            </a:r>
          </a:p>
        </p:txBody>
      </p:sp>
      <p:sp>
        <p:nvSpPr>
          <p:cNvPr id="32778" name="Rectangle 10"/>
          <p:cNvSpPr>
            <a:spLocks noChangeArrowheads="1"/>
          </p:cNvSpPr>
          <p:nvPr/>
        </p:nvSpPr>
        <p:spPr bwMode="auto">
          <a:xfrm>
            <a:off x="5184775" y="4789488"/>
            <a:ext cx="4462463" cy="1295400"/>
          </a:xfrm>
          <a:prstGeom prst="rect">
            <a:avLst/>
          </a:prstGeom>
          <a:noFill/>
          <a:ln w="9525" algn="ctr">
            <a:noFill/>
            <a:miter lim="800000"/>
            <a:headEnd/>
            <a:tailEnd/>
          </a:ln>
          <a:effectLst/>
        </p:spPr>
        <p:txBody>
          <a:bodyPr lIns="0" tIns="0" rIns="0" bIns="0">
            <a:spAutoFit/>
          </a:bodyPr>
          <a:lstStyle/>
          <a:p>
            <a:pPr marL="342900" indent="-342900"/>
            <a:r>
              <a:rPr lang="de-DE" sz="2000" b="1" dirty="0"/>
              <a:t>	Input </a:t>
            </a:r>
            <a:r>
              <a:rPr lang="de-DE" sz="2000" b="1" dirty="0" err="1"/>
              <a:t>signal</a:t>
            </a:r>
            <a:r>
              <a:rPr lang="de-DE" sz="2000" b="1" dirty="0"/>
              <a:t> </a:t>
            </a:r>
            <a:r>
              <a:rPr lang="de-DE" sz="2000" b="1" dirty="0" err="1"/>
              <a:t>with</a:t>
            </a:r>
            <a:r>
              <a:rPr lang="de-DE" sz="2000" b="1" dirty="0"/>
              <a:t> ‘</a:t>
            </a:r>
            <a:r>
              <a:rPr lang="de-DE" sz="2000" b="1" dirty="0" err="1"/>
              <a:t>bounce</a:t>
            </a:r>
            <a:r>
              <a:rPr lang="de-DE" sz="2000" b="1" dirty="0"/>
              <a:t>’.</a:t>
            </a:r>
          </a:p>
          <a:p>
            <a:pPr marL="342900" indent="-342900"/>
            <a:r>
              <a:rPr lang="de-DE" sz="2000" b="1" dirty="0"/>
              <a:t>	</a:t>
            </a:r>
            <a:r>
              <a:rPr lang="de-DE" sz="2000" dirty="0"/>
              <a:t>This </a:t>
            </a:r>
            <a:r>
              <a:rPr lang="de-DE" sz="2000" dirty="0" err="1"/>
              <a:t>typically</a:t>
            </a:r>
            <a:r>
              <a:rPr lang="de-DE" sz="2000" dirty="0"/>
              <a:t> </a:t>
            </a:r>
            <a:r>
              <a:rPr lang="de-DE" sz="2000" dirty="0" err="1"/>
              <a:t>lasts</a:t>
            </a:r>
            <a:r>
              <a:rPr lang="de-DE" sz="2000" dirty="0"/>
              <a:t> </a:t>
            </a:r>
            <a:r>
              <a:rPr lang="de-DE" sz="2000" dirty="0" err="1"/>
              <a:t>for</a:t>
            </a:r>
            <a:r>
              <a:rPr lang="de-DE" sz="2000" dirty="0"/>
              <a:t> </a:t>
            </a:r>
            <a:r>
              <a:rPr lang="de-DE" sz="2000" dirty="0" err="1"/>
              <a:t>around</a:t>
            </a:r>
            <a:r>
              <a:rPr lang="de-DE" sz="2000" dirty="0"/>
              <a:t> 50 </a:t>
            </a:r>
            <a:r>
              <a:rPr lang="de-DE" sz="2000" dirty="0" err="1"/>
              <a:t>ms.</a:t>
            </a:r>
            <a:r>
              <a:rPr lang="de-DE" sz="2000" dirty="0"/>
              <a:t> </a:t>
            </a:r>
            <a:br>
              <a:rPr lang="de-DE" sz="2000" dirty="0"/>
            </a:br>
            <a:r>
              <a:rPr lang="de-DE" sz="2000" dirty="0" err="1"/>
              <a:t>It</a:t>
            </a:r>
            <a:r>
              <a:rPr lang="de-DE" sz="2000" dirty="0"/>
              <a:t> </a:t>
            </a:r>
            <a:r>
              <a:rPr lang="de-DE" sz="2000" dirty="0" err="1"/>
              <a:t>can</a:t>
            </a:r>
            <a:r>
              <a:rPr lang="de-DE" sz="2000" dirty="0"/>
              <a:t> </a:t>
            </a:r>
            <a:r>
              <a:rPr lang="de-DE" sz="2000" dirty="0" err="1"/>
              <a:t>be</a:t>
            </a:r>
            <a:r>
              <a:rPr lang="de-DE" sz="2000" dirty="0"/>
              <a:t> </a:t>
            </a:r>
            <a:r>
              <a:rPr lang="de-DE" sz="2000" dirty="0" err="1"/>
              <a:t>eliminated</a:t>
            </a:r>
            <a:r>
              <a:rPr lang="de-DE" sz="2000" dirty="0"/>
              <a:t> </a:t>
            </a:r>
            <a:r>
              <a:rPr lang="de-DE" sz="2000" dirty="0" err="1"/>
              <a:t>by</a:t>
            </a:r>
            <a:r>
              <a:rPr lang="de-DE" sz="2000" dirty="0"/>
              <a:t> </a:t>
            </a:r>
            <a:r>
              <a:rPr lang="de-DE" sz="2000" dirty="0" err="1"/>
              <a:t>using</a:t>
            </a:r>
            <a:r>
              <a:rPr lang="de-DE" sz="2000" dirty="0"/>
              <a:t> extra </a:t>
            </a:r>
            <a:br>
              <a:rPr lang="de-DE" sz="2000" dirty="0"/>
            </a:br>
            <a:r>
              <a:rPr lang="de-DE" sz="2000" dirty="0" err="1"/>
              <a:t>components</a:t>
            </a:r>
            <a:r>
              <a:rPr lang="de-DE" sz="2000" dirty="0"/>
              <a:t> </a:t>
            </a:r>
            <a:r>
              <a:rPr lang="de-DE" sz="2000" dirty="0" err="1"/>
              <a:t>or</a:t>
            </a:r>
            <a:r>
              <a:rPr lang="de-DE" sz="2000" dirty="0"/>
              <a:t> (</a:t>
            </a:r>
            <a:r>
              <a:rPr lang="de-DE" sz="2000" dirty="0" err="1"/>
              <a:t>more</a:t>
            </a:r>
            <a:r>
              <a:rPr lang="de-DE" sz="2000" dirty="0"/>
              <a:t> </a:t>
            </a:r>
            <a:r>
              <a:rPr lang="de-DE" sz="2000" dirty="0" err="1"/>
              <a:t>usually</a:t>
            </a:r>
            <a:r>
              <a:rPr lang="de-DE" sz="2000" dirty="0"/>
              <a:t>) in </a:t>
            </a:r>
            <a:r>
              <a:rPr lang="de-DE" sz="2000" dirty="0" err="1"/>
              <a:t>software</a:t>
            </a:r>
            <a:r>
              <a:rPr lang="de-DE" sz="2000" dirty="0"/>
              <a:t>.</a:t>
            </a:r>
          </a:p>
        </p:txBody>
      </p:sp>
    </p:spTree>
    <p:extLst>
      <p:ext uri="{BB962C8B-B14F-4D97-AF65-F5344CB8AC3E}">
        <p14:creationId xmlns:p14="http://schemas.microsoft.com/office/powerpoint/2010/main" val="4588847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496888" y="411114"/>
            <a:ext cx="9072562" cy="631874"/>
          </a:xfrm>
        </p:spPr>
        <p:txBody>
          <a:bodyPr/>
          <a:lstStyle/>
          <a:p>
            <a:r>
              <a:rPr lang="en-GB" noProof="0" dirty="0" smtClean="0">
                <a:latin typeface="Arial" charset="0"/>
                <a:ea typeface="ＭＳ Ｐゴシック"/>
                <a:cs typeface="Arial" charset="0"/>
              </a:rPr>
              <a:t>Debouncing</a:t>
            </a:r>
          </a:p>
        </p:txBody>
      </p:sp>
      <p:sp>
        <p:nvSpPr>
          <p:cNvPr id="3" name="Untertitel 2"/>
          <p:cNvSpPr>
            <a:spLocks noGrp="1"/>
          </p:cNvSpPr>
          <p:nvPr>
            <p:ph type="subTitle" idx="1"/>
          </p:nvPr>
        </p:nvSpPr>
        <p:spPr>
          <a:xfrm>
            <a:off x="496888" y="1388330"/>
            <a:ext cx="9072562" cy="5125012"/>
          </a:xfrm>
        </p:spPr>
        <p:txBody>
          <a:bodyPr>
            <a:normAutofit/>
          </a:bodyPr>
          <a:lstStyle/>
          <a:p>
            <a:pPr>
              <a:spcBef>
                <a:spcPct val="0"/>
              </a:spcBef>
              <a:defRPr/>
            </a:pPr>
            <a:r>
              <a:rPr lang="en-GB" b="0" noProof="0" dirty="0" smtClean="0">
                <a:latin typeface="Arial" charset="0"/>
                <a:ea typeface="ＭＳ Ｐゴシック"/>
                <a:cs typeface="Arial" charset="0"/>
              </a:rPr>
              <a:t>Problem: Buttons, as well as switches described on previous slide, are prone to signal spikes after the press. It can result in many readings per one actual click.</a:t>
            </a:r>
          </a:p>
          <a:p>
            <a:pPr>
              <a:spcBef>
                <a:spcPct val="0"/>
              </a:spcBef>
              <a:defRPr/>
            </a:pPr>
            <a:endParaRPr lang="en-GB" b="0" noProof="0" dirty="0" smtClean="0">
              <a:latin typeface="Arial" charset="0"/>
              <a:ea typeface="ＭＳ Ｐゴシック"/>
              <a:cs typeface="Arial" charset="0"/>
            </a:endParaRPr>
          </a:p>
          <a:p>
            <a:pPr>
              <a:spcBef>
                <a:spcPct val="0"/>
              </a:spcBef>
              <a:defRPr/>
            </a:pPr>
            <a:r>
              <a:rPr lang="en-GB" b="0" noProof="0" dirty="0" smtClean="0">
                <a:latin typeface="Arial" charset="0"/>
                <a:ea typeface="ＭＳ Ｐゴシック"/>
                <a:cs typeface="Arial" charset="0"/>
              </a:rPr>
              <a:t>The possible hardware solution would be RC circuit:</a:t>
            </a:r>
          </a:p>
          <a:p>
            <a:pPr>
              <a:spcBef>
                <a:spcPct val="0"/>
              </a:spcBef>
              <a:defRPr/>
            </a:pPr>
            <a:endParaRPr lang="en-GB" b="0" noProof="0" dirty="0" smtClean="0">
              <a:latin typeface="Arial" charset="0"/>
              <a:ea typeface="ＭＳ Ｐゴシック"/>
              <a:cs typeface="Arial" charset="0"/>
            </a:endParaRPr>
          </a:p>
          <a:p>
            <a:pPr>
              <a:spcBef>
                <a:spcPct val="0"/>
              </a:spcBef>
              <a:defRPr/>
            </a:pPr>
            <a:r>
              <a:rPr lang="en-GB" b="0" noProof="0" dirty="0" smtClean="0">
                <a:latin typeface="Arial" charset="0"/>
                <a:ea typeface="ＭＳ Ｐゴシック"/>
                <a:cs typeface="Arial" charset="0"/>
              </a:rPr>
              <a:t>Here the signal noise, which has </a:t>
            </a:r>
          </a:p>
          <a:p>
            <a:pPr>
              <a:spcBef>
                <a:spcPct val="0"/>
              </a:spcBef>
              <a:defRPr/>
            </a:pPr>
            <a:r>
              <a:rPr lang="en-GB" b="0" noProof="0" dirty="0" smtClean="0">
                <a:latin typeface="Arial" charset="0"/>
                <a:ea typeface="ＭＳ Ｐゴシック"/>
                <a:cs typeface="Arial" charset="0"/>
              </a:rPr>
              <a:t>high frequency, is filtered by</a:t>
            </a:r>
          </a:p>
          <a:p>
            <a:pPr>
              <a:spcBef>
                <a:spcPct val="0"/>
              </a:spcBef>
              <a:defRPr/>
            </a:pPr>
            <a:r>
              <a:rPr lang="en-GB" b="0" noProof="0" dirty="0" smtClean="0">
                <a:latin typeface="Arial" charset="0"/>
                <a:ea typeface="ＭＳ Ｐゴシック"/>
                <a:cs typeface="Arial" charset="0"/>
              </a:rPr>
              <a:t>capacitor.</a:t>
            </a:r>
          </a:p>
          <a:p>
            <a:pPr>
              <a:spcBef>
                <a:spcPct val="0"/>
              </a:spcBef>
              <a:defRPr/>
            </a:pPr>
            <a:endParaRPr lang="en-GB" b="0" noProof="0" dirty="0" smtClean="0">
              <a:latin typeface="Arial" charset="0"/>
              <a:ea typeface="ＭＳ Ｐゴシック"/>
              <a:cs typeface="Arial" charset="0"/>
            </a:endParaRPr>
          </a:p>
          <a:p>
            <a:pPr>
              <a:spcBef>
                <a:spcPct val="0"/>
              </a:spcBef>
              <a:defRPr/>
            </a:pPr>
            <a:endParaRPr lang="en-GB" b="0" noProof="0" dirty="0" smtClean="0">
              <a:latin typeface="Arial" charset="0"/>
              <a:ea typeface="ＭＳ Ｐゴシック"/>
              <a:cs typeface="Arial" charset="0"/>
            </a:endParaRPr>
          </a:p>
          <a:p>
            <a:pPr>
              <a:spcBef>
                <a:spcPct val="0"/>
              </a:spcBef>
              <a:defRPr/>
            </a:pPr>
            <a:endParaRPr lang="en-GB" b="0" noProof="0" dirty="0" smtClean="0">
              <a:latin typeface="Arial" charset="0"/>
              <a:ea typeface="ＭＳ Ｐゴシック"/>
              <a:cs typeface="Arial" charset="0"/>
            </a:endParaRPr>
          </a:p>
          <a:p>
            <a:pPr>
              <a:spcBef>
                <a:spcPct val="0"/>
              </a:spcBef>
              <a:defRPr/>
            </a:pPr>
            <a:r>
              <a:rPr lang="en-GB" b="0" noProof="0" dirty="0" smtClean="0">
                <a:latin typeface="Arial" charset="0"/>
                <a:ea typeface="ＭＳ Ｐゴシック"/>
                <a:cs typeface="Arial" charset="0"/>
              </a:rPr>
              <a:t>However, it would be a lot easier if we can solve the problem in the software!</a:t>
            </a:r>
          </a:p>
        </p:txBody>
      </p:sp>
      <p:sp>
        <p:nvSpPr>
          <p:cNvPr id="15363" name="Datumsplatzhalter 4"/>
          <p:cNvSpPr>
            <a:spLocks noGrp="1"/>
          </p:cNvSpPr>
          <p:nvPr>
            <p:ph type="dt" sz="quarter" idx="11"/>
          </p:nvPr>
        </p:nvSpPr>
        <p:spPr bwMode="auto">
          <a:noFill/>
          <a:ln>
            <a:miter lim="800000"/>
            <a:headEnd/>
            <a:tailEnd/>
          </a:ln>
        </p:spPr>
        <p:txBody>
          <a:bodyPr/>
          <a:lstStyle/>
          <a:p>
            <a:r>
              <a:rPr lang="en-GB" dirty="0" smtClean="0">
                <a:ea typeface="ＭＳ Ｐゴシック"/>
              </a:rPr>
              <a:t>18.03.2014</a:t>
            </a: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t>Prof. Dr.-Ing. Ivan Volosyak</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551" y="3262763"/>
            <a:ext cx="3708106" cy="1928215"/>
          </a:xfrm>
          <a:prstGeom prst="rect">
            <a:avLst/>
          </a:prstGeom>
        </p:spPr>
      </p:pic>
    </p:spTree>
    <p:extLst>
      <p:ext uri="{BB962C8B-B14F-4D97-AF65-F5344CB8AC3E}">
        <p14:creationId xmlns:p14="http://schemas.microsoft.com/office/powerpoint/2010/main" val="905631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496888" y="411114"/>
            <a:ext cx="9072562" cy="631874"/>
          </a:xfrm>
        </p:spPr>
        <p:txBody>
          <a:bodyPr/>
          <a:lstStyle/>
          <a:p>
            <a:r>
              <a:rPr lang="en-GB" noProof="0" dirty="0" smtClean="0">
                <a:latin typeface="Arial" charset="0"/>
                <a:ea typeface="ＭＳ Ｐゴシック"/>
                <a:cs typeface="Arial" charset="0"/>
              </a:rPr>
              <a:t>Debouncing</a:t>
            </a:r>
          </a:p>
        </p:txBody>
      </p:sp>
      <p:sp>
        <p:nvSpPr>
          <p:cNvPr id="3" name="Untertitel 2"/>
          <p:cNvSpPr>
            <a:spLocks noGrp="1"/>
          </p:cNvSpPr>
          <p:nvPr>
            <p:ph type="subTitle" idx="1"/>
          </p:nvPr>
        </p:nvSpPr>
        <p:spPr>
          <a:xfrm>
            <a:off x="496888" y="1388330"/>
            <a:ext cx="9072562" cy="5125012"/>
          </a:xfrm>
        </p:spPr>
        <p:txBody>
          <a:bodyPr>
            <a:normAutofit/>
          </a:bodyPr>
          <a:lstStyle/>
          <a:p>
            <a:pPr>
              <a:spcBef>
                <a:spcPct val="0"/>
              </a:spcBef>
              <a:defRPr/>
            </a:pPr>
            <a:r>
              <a:rPr lang="en-GB" b="0" noProof="0" dirty="0" smtClean="0">
                <a:latin typeface="Arial" charset="0"/>
                <a:ea typeface="ＭＳ Ｐゴシック"/>
                <a:cs typeface="Arial" charset="0"/>
              </a:rPr>
              <a:t>As said, the whole process is lasting up to about 50 </a:t>
            </a:r>
            <a:r>
              <a:rPr lang="en-GB" b="0" noProof="0" dirty="0" err="1" smtClean="0">
                <a:latin typeface="Arial" charset="0"/>
                <a:ea typeface="ＭＳ Ｐゴシック"/>
                <a:cs typeface="Arial" charset="0"/>
              </a:rPr>
              <a:t>ms</a:t>
            </a:r>
            <a:r>
              <a:rPr lang="en-GB" b="0" noProof="0" dirty="0" smtClean="0">
                <a:latin typeface="Arial" charset="0"/>
                <a:ea typeface="ＭＳ Ｐゴシック"/>
                <a:cs typeface="Arial" charset="0"/>
              </a:rPr>
              <a:t> (it depends on the quality of the used switch), so the simplest solution is to stop reading the signal for the 50 </a:t>
            </a:r>
            <a:r>
              <a:rPr lang="en-GB" b="0" noProof="0" dirty="0" err="1" smtClean="0">
                <a:latin typeface="Arial" charset="0"/>
                <a:ea typeface="ＭＳ Ｐゴシック"/>
                <a:cs typeface="Arial" charset="0"/>
              </a:rPr>
              <a:t>ms</a:t>
            </a:r>
            <a:r>
              <a:rPr lang="en-GB" b="0" noProof="0" dirty="0" smtClean="0">
                <a:latin typeface="Arial" charset="0"/>
                <a:ea typeface="ＭＳ Ｐゴシック"/>
                <a:cs typeface="Arial" charset="0"/>
              </a:rPr>
              <a:t> after the event. </a:t>
            </a:r>
          </a:p>
          <a:p>
            <a:pPr>
              <a:spcBef>
                <a:spcPct val="0"/>
              </a:spcBef>
              <a:defRPr/>
            </a:pPr>
            <a:endParaRPr lang="en-GB" b="0" noProof="0" dirty="0" smtClean="0">
              <a:latin typeface="Arial" charset="0"/>
              <a:ea typeface="ＭＳ Ｐゴシック"/>
              <a:cs typeface="Arial" charset="0"/>
            </a:endParaRPr>
          </a:p>
          <a:p>
            <a:pPr>
              <a:spcBef>
                <a:spcPct val="0"/>
              </a:spcBef>
              <a:defRPr/>
            </a:pPr>
            <a:r>
              <a:rPr lang="en-GB" b="0" noProof="0" dirty="0" smtClean="0">
                <a:latin typeface="Arial" charset="0"/>
                <a:ea typeface="ＭＳ Ｐゴシック"/>
                <a:cs typeface="Arial" charset="0"/>
              </a:rPr>
              <a:t>What C command allows you to wait for 50 </a:t>
            </a:r>
            <a:r>
              <a:rPr lang="en-GB" b="0" noProof="0" dirty="0" err="1" smtClean="0">
                <a:latin typeface="Arial" charset="0"/>
                <a:ea typeface="ＭＳ Ｐゴシック"/>
                <a:cs typeface="Arial" charset="0"/>
              </a:rPr>
              <a:t>ms</a:t>
            </a:r>
            <a:r>
              <a:rPr lang="en-GB" b="0" noProof="0" dirty="0" smtClean="0">
                <a:latin typeface="Arial" charset="0"/>
                <a:ea typeface="ＭＳ Ｐゴシック"/>
                <a:cs typeface="Arial" charset="0"/>
              </a:rPr>
              <a:t>? When must we call this command?</a:t>
            </a:r>
          </a:p>
          <a:p>
            <a:pPr>
              <a:spcBef>
                <a:spcPct val="0"/>
              </a:spcBef>
              <a:defRPr/>
            </a:pPr>
            <a:endParaRPr lang="en-GB" b="0" noProof="0" dirty="0" smtClean="0">
              <a:latin typeface="Arial" charset="0"/>
              <a:ea typeface="ＭＳ Ｐゴシック"/>
              <a:cs typeface="Arial" charset="0"/>
            </a:endParaRPr>
          </a:p>
          <a:p>
            <a:pPr>
              <a:spcBef>
                <a:spcPct val="0"/>
              </a:spcBef>
              <a:defRPr/>
            </a:pPr>
            <a:endParaRPr lang="en-GB" b="0" noProof="0" dirty="0" smtClean="0">
              <a:latin typeface="Arial" charset="0"/>
              <a:ea typeface="ＭＳ Ｐゴシック"/>
              <a:cs typeface="Arial" charset="0"/>
            </a:endParaRPr>
          </a:p>
          <a:p>
            <a:pPr>
              <a:spcBef>
                <a:spcPct val="0"/>
              </a:spcBef>
              <a:defRPr/>
            </a:pPr>
            <a:r>
              <a:rPr lang="en-GB" b="0" noProof="0" dirty="0" smtClean="0">
                <a:latin typeface="Arial" charset="0"/>
                <a:ea typeface="ＭＳ Ｐゴシック"/>
                <a:cs typeface="Arial" charset="0"/>
              </a:rPr>
              <a:t>Please write down your version of the code for this! (assume that button is connected to PB2, and per press you want to switch on and off the LED connected to PB3).</a:t>
            </a:r>
          </a:p>
        </p:txBody>
      </p:sp>
      <p:sp>
        <p:nvSpPr>
          <p:cNvPr id="15363" name="Datumsplatzhalter 4"/>
          <p:cNvSpPr>
            <a:spLocks noGrp="1"/>
          </p:cNvSpPr>
          <p:nvPr>
            <p:ph type="dt" sz="quarter" idx="11"/>
          </p:nvPr>
        </p:nvSpPr>
        <p:spPr bwMode="auto">
          <a:noFill/>
          <a:ln>
            <a:miter lim="800000"/>
            <a:headEnd/>
            <a:tailEnd/>
          </a:ln>
        </p:spPr>
        <p:txBody>
          <a:bodyPr/>
          <a:lstStyle/>
          <a:p>
            <a:r>
              <a:rPr lang="en-GB" dirty="0" smtClean="0">
                <a:ea typeface="ＭＳ Ｐゴシック"/>
              </a:rPr>
              <a:t>18.03.2014</a:t>
            </a: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t>Prof. Dr.-Ing. Ivan Volosyak</a:t>
            </a:r>
          </a:p>
        </p:txBody>
      </p:sp>
    </p:spTree>
    <p:extLst>
      <p:ext uri="{BB962C8B-B14F-4D97-AF65-F5344CB8AC3E}">
        <p14:creationId xmlns:p14="http://schemas.microsoft.com/office/powerpoint/2010/main" val="8276730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496888" y="411114"/>
            <a:ext cx="9072562" cy="631874"/>
          </a:xfrm>
        </p:spPr>
        <p:txBody>
          <a:bodyPr/>
          <a:lstStyle/>
          <a:p>
            <a:r>
              <a:rPr lang="en-GB" noProof="0" dirty="0" smtClean="0">
                <a:latin typeface="Arial" charset="0"/>
                <a:ea typeface="ＭＳ Ｐゴシック"/>
                <a:cs typeface="Arial" charset="0"/>
              </a:rPr>
              <a:t>Debouncing</a:t>
            </a:r>
          </a:p>
        </p:txBody>
      </p:sp>
      <p:sp>
        <p:nvSpPr>
          <p:cNvPr id="3" name="Untertitel 2"/>
          <p:cNvSpPr>
            <a:spLocks noGrp="1"/>
          </p:cNvSpPr>
          <p:nvPr>
            <p:ph type="subTitle" idx="1"/>
          </p:nvPr>
        </p:nvSpPr>
        <p:spPr>
          <a:xfrm>
            <a:off x="496888" y="1388330"/>
            <a:ext cx="9072562" cy="5125012"/>
          </a:xfrm>
        </p:spPr>
        <p:txBody>
          <a:bodyPr>
            <a:normAutofit/>
          </a:bodyPr>
          <a:lstStyle/>
          <a:p>
            <a:pPr>
              <a:spcBef>
                <a:spcPct val="0"/>
              </a:spcBef>
              <a:defRPr/>
            </a:pPr>
            <a:r>
              <a:rPr lang="en-GB" noProof="0" dirty="0" smtClean="0">
                <a:latin typeface="Arial" charset="0"/>
                <a:ea typeface="ＭＳ Ｐゴシック"/>
                <a:cs typeface="Arial" charset="0"/>
              </a:rPr>
              <a:t>Example of the code:</a:t>
            </a:r>
          </a:p>
          <a:p>
            <a:pPr>
              <a:spcBef>
                <a:spcPct val="0"/>
              </a:spcBef>
              <a:defRPr/>
            </a:pPr>
            <a:endParaRPr lang="en-GB" noProof="0" dirty="0" smtClean="0">
              <a:latin typeface="Arial" charset="0"/>
              <a:ea typeface="ＭＳ Ｐゴシック"/>
              <a:cs typeface="Arial" charset="0"/>
            </a:endParaRPr>
          </a:p>
          <a:p>
            <a:pPr>
              <a:spcBef>
                <a:spcPct val="0"/>
              </a:spcBef>
              <a:defRPr/>
            </a:pPr>
            <a:r>
              <a:rPr lang="en-GB" b="0" noProof="0" dirty="0" smtClean="0">
                <a:latin typeface="Arial" charset="0"/>
                <a:ea typeface="ＭＳ Ｐゴシック"/>
                <a:cs typeface="Arial" charset="0"/>
              </a:rPr>
              <a:t>if( ~PINB &amp; 1&lt;&lt;PB2)</a:t>
            </a:r>
          </a:p>
          <a:p>
            <a:pPr>
              <a:spcBef>
                <a:spcPct val="0"/>
              </a:spcBef>
              <a:defRPr/>
            </a:pPr>
            <a:r>
              <a:rPr lang="en-GB" b="0" noProof="0" dirty="0" smtClean="0">
                <a:latin typeface="Arial" charset="0"/>
                <a:ea typeface="ＭＳ Ｐゴシック"/>
                <a:cs typeface="Arial" charset="0"/>
              </a:rPr>
              <a:t>{		</a:t>
            </a:r>
          </a:p>
          <a:p>
            <a:pPr>
              <a:spcBef>
                <a:spcPct val="0"/>
              </a:spcBef>
              <a:defRPr/>
            </a:pPr>
            <a:r>
              <a:rPr lang="en-GB" b="0" noProof="0" dirty="0" smtClean="0">
                <a:latin typeface="Arial" charset="0"/>
                <a:ea typeface="ＭＳ Ｐゴシック"/>
                <a:cs typeface="Arial" charset="0"/>
              </a:rPr>
              <a:t>     _</a:t>
            </a:r>
            <a:r>
              <a:rPr lang="en-GB" b="0" noProof="0" dirty="0" err="1" smtClean="0">
                <a:latin typeface="Arial" charset="0"/>
                <a:ea typeface="ＭＳ Ｐゴシック"/>
                <a:cs typeface="Arial" charset="0"/>
              </a:rPr>
              <a:t>delay_ms</a:t>
            </a:r>
            <a:r>
              <a:rPr lang="en-GB" b="0" noProof="0" dirty="0" smtClean="0">
                <a:latin typeface="Arial" charset="0"/>
                <a:ea typeface="ＭＳ Ｐゴシック"/>
                <a:cs typeface="Arial" charset="0"/>
              </a:rPr>
              <a:t>(50); </a:t>
            </a:r>
          </a:p>
          <a:p>
            <a:pPr>
              <a:spcBef>
                <a:spcPct val="0"/>
              </a:spcBef>
              <a:defRPr/>
            </a:pPr>
            <a:r>
              <a:rPr lang="en-GB" b="0" noProof="0" dirty="0" smtClean="0">
                <a:latin typeface="Arial" charset="0"/>
                <a:ea typeface="ＭＳ Ｐゴシック"/>
                <a:cs typeface="Arial" charset="0"/>
              </a:rPr>
              <a:t>    PORTB^= 1&lt;&lt;PB3</a:t>
            </a:r>
          </a:p>
          <a:p>
            <a:pPr>
              <a:spcBef>
                <a:spcPct val="0"/>
              </a:spcBef>
              <a:defRPr/>
            </a:pPr>
            <a:r>
              <a:rPr lang="en-GB" b="0" noProof="0" dirty="0" smtClean="0">
                <a:latin typeface="Arial" charset="0"/>
                <a:ea typeface="ＭＳ Ｐゴシック"/>
                <a:cs typeface="Arial" charset="0"/>
              </a:rPr>
              <a:t>}</a:t>
            </a:r>
          </a:p>
          <a:p>
            <a:pPr>
              <a:spcBef>
                <a:spcPct val="0"/>
              </a:spcBef>
              <a:defRPr/>
            </a:pPr>
            <a:endParaRPr lang="en-GB" b="0" noProof="0" dirty="0" smtClean="0">
              <a:latin typeface="Arial" charset="0"/>
              <a:ea typeface="ＭＳ Ｐゴシック"/>
              <a:cs typeface="Arial" charset="0"/>
            </a:endParaRPr>
          </a:p>
        </p:txBody>
      </p:sp>
      <p:sp>
        <p:nvSpPr>
          <p:cNvPr id="15363" name="Datumsplatzhalter 4"/>
          <p:cNvSpPr>
            <a:spLocks noGrp="1"/>
          </p:cNvSpPr>
          <p:nvPr>
            <p:ph type="dt" sz="quarter" idx="11"/>
          </p:nvPr>
        </p:nvSpPr>
        <p:spPr bwMode="auto">
          <a:noFill/>
          <a:ln>
            <a:miter lim="800000"/>
            <a:headEnd/>
            <a:tailEnd/>
          </a:ln>
        </p:spPr>
        <p:txBody>
          <a:bodyPr/>
          <a:lstStyle/>
          <a:p>
            <a:r>
              <a:rPr lang="en-GB" dirty="0" smtClean="0">
                <a:ea typeface="ＭＳ Ｐゴシック"/>
              </a:rPr>
              <a:t>18.03.2014</a:t>
            </a: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t>Prof. Dr.-Ing. Ivan Volosyak</a:t>
            </a:r>
          </a:p>
        </p:txBody>
      </p:sp>
    </p:spTree>
    <p:extLst>
      <p:ext uri="{BB962C8B-B14F-4D97-AF65-F5344CB8AC3E}">
        <p14:creationId xmlns:p14="http://schemas.microsoft.com/office/powerpoint/2010/main" val="816168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noProof="0" dirty="0" smtClean="0">
                <a:latin typeface="Arial" charset="0"/>
                <a:ea typeface="ＭＳ Ｐゴシック"/>
                <a:cs typeface="Arial" charset="0"/>
              </a:rPr>
              <a:t>Given code analysis</a:t>
            </a: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dirty="0" smtClean="0">
                <a:latin typeface="Arial" charset="0"/>
                <a:ea typeface="ＭＳ Ｐゴシック"/>
                <a:cs typeface="Arial" charset="0"/>
              </a:rPr>
              <a:t>Start </a:t>
            </a:r>
            <a:r>
              <a:rPr lang="de-DE" b="0" dirty="0" err="1" smtClean="0">
                <a:latin typeface="Arial" charset="0"/>
                <a:ea typeface="ＭＳ Ｐゴシック"/>
                <a:cs typeface="Arial" charset="0"/>
              </a:rPr>
              <a:t>with</a:t>
            </a:r>
            <a:r>
              <a:rPr lang="de-DE" b="0" dirty="0" smtClean="0">
                <a:latin typeface="Arial" charset="0"/>
                <a:ea typeface="ＭＳ Ｐゴシック"/>
                <a:cs typeface="Arial" charset="0"/>
              </a:rPr>
              <a:t> a </a:t>
            </a:r>
            <a:r>
              <a:rPr lang="de-DE" b="0" dirty="0" err="1" smtClean="0">
                <a:latin typeface="Arial" charset="0"/>
                <a:ea typeface="ＭＳ Ｐゴシック"/>
                <a:cs typeface="Arial" charset="0"/>
              </a:rPr>
              <a:t>given</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code</a:t>
            </a:r>
            <a:r>
              <a:rPr lang="de-DE" b="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642" y="1714812"/>
            <a:ext cx="6790652" cy="4649305"/>
          </a:xfrm>
          <a:prstGeom prst="rect">
            <a:avLst/>
          </a:prstGeom>
        </p:spPr>
      </p:pic>
    </p:spTree>
    <p:extLst>
      <p:ext uri="{BB962C8B-B14F-4D97-AF65-F5344CB8AC3E}">
        <p14:creationId xmlns:p14="http://schemas.microsoft.com/office/powerpoint/2010/main" val="1481766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noProof="0" dirty="0" err="1" smtClean="0">
                <a:latin typeface="Arial" charset="0"/>
                <a:ea typeface="ＭＳ Ｐゴシック"/>
                <a:cs typeface="Arial" charset="0"/>
              </a:rPr>
              <a:t>Let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discuss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code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by</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1" y="1573273"/>
            <a:ext cx="5701194" cy="1199217"/>
          </a:xfrm>
          <a:prstGeom prst="rect">
            <a:avLst/>
          </a:prstGeom>
        </p:spPr>
      </p:pic>
      <p:sp>
        <p:nvSpPr>
          <p:cNvPr id="8" name="Untertitel 2"/>
          <p:cNvSpPr txBox="1">
            <a:spLocks/>
          </p:cNvSpPr>
          <p:nvPr/>
        </p:nvSpPr>
        <p:spPr bwMode="auto">
          <a:xfrm>
            <a:off x="523936" y="2955257"/>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sz="1600" dirty="0" err="1" smtClean="0">
                <a:latin typeface="Courier New" panose="02070309020205020404" pitchFamily="49" charset="0"/>
                <a:ea typeface="DejaVu Sans Mono" panose="020B0609030804020204" pitchFamily="49" charset="0"/>
                <a:cs typeface="Courier New" panose="02070309020205020404" pitchFamily="49" charset="0"/>
              </a:rPr>
              <a:t>void</a:t>
            </a:r>
            <a:r>
              <a:rPr lang="de-DE" sz="1600" dirty="0" smtClean="0">
                <a:latin typeface="Courier New" panose="02070309020205020404" pitchFamily="49" charset="0"/>
                <a:ea typeface="DejaVu Sans Mono" panose="020B0609030804020204" pitchFamily="49" charset="0"/>
                <a:cs typeface="Courier New" panose="02070309020205020404" pitchFamily="49" charset="0"/>
              </a:rPr>
              <a:t> </a:t>
            </a:r>
            <a:r>
              <a:rPr lang="de-DE" sz="1600" dirty="0" err="1" smtClean="0">
                <a:latin typeface="Courier New" panose="02070309020205020404" pitchFamily="49" charset="0"/>
                <a:ea typeface="DejaVu Sans Mono" panose="020B0609030804020204" pitchFamily="49" charset="0"/>
                <a:cs typeface="Courier New" panose="02070309020205020404" pitchFamily="49" charset="0"/>
              </a:rPr>
              <a:t>main</a:t>
            </a:r>
            <a:r>
              <a:rPr lang="de-DE" sz="1600" dirty="0" smtClean="0">
                <a:latin typeface="Courier New" panose="02070309020205020404" pitchFamily="49" charset="0"/>
                <a:ea typeface="DejaVu Sans Mono" panose="020B0609030804020204" pitchFamily="49" charset="0"/>
                <a:cs typeface="Courier New" panose="02070309020205020404" pitchFamily="49" charset="0"/>
              </a:rPr>
              <a:t> (</a:t>
            </a:r>
            <a:r>
              <a:rPr lang="de-DE" sz="1600" dirty="0" err="1" smtClean="0">
                <a:latin typeface="Courier New" panose="02070309020205020404" pitchFamily="49" charset="0"/>
                <a:ea typeface="DejaVu Sans Mono" panose="020B0609030804020204" pitchFamily="49" charset="0"/>
                <a:cs typeface="Courier New" panose="02070309020205020404" pitchFamily="49" charset="0"/>
              </a:rPr>
              <a:t>void</a:t>
            </a:r>
            <a:r>
              <a:rPr lang="de-DE" sz="1600" dirty="0" smtClean="0">
                <a:latin typeface="Courier New" panose="02070309020205020404" pitchFamily="49" charset="0"/>
                <a:ea typeface="DejaVu Sans Mono" panose="020B0609030804020204" pitchFamily="49" charset="0"/>
                <a:cs typeface="Courier New" panose="02070309020205020404" pitchFamily="49" charset="0"/>
              </a:rPr>
              <a:t>)</a:t>
            </a:r>
          </a:p>
          <a:p>
            <a:pPr>
              <a:spcBef>
                <a:spcPct val="0"/>
              </a:spcBef>
              <a:defRPr/>
            </a:pPr>
            <a:r>
              <a:rPr lang="de-DE" sz="1600" dirty="0" smtClean="0">
                <a:latin typeface="Courier New" panose="02070309020205020404" pitchFamily="49" charset="0"/>
                <a:ea typeface="DejaVu Sans Mono" panose="020B0609030804020204" pitchFamily="49" charset="0"/>
                <a:cs typeface="Courier New" panose="02070309020205020404" pitchFamily="49" charset="0"/>
              </a:rPr>
              <a:t>{</a:t>
            </a:r>
            <a:endParaRPr lang="en-GB" sz="1600" dirty="0">
              <a:latin typeface="Courier New" panose="02070309020205020404" pitchFamily="49" charset="0"/>
              <a:ea typeface="DejaVu Sans Mono" panose="020B0609030804020204" pitchFamily="49" charset="0"/>
              <a:cs typeface="Courier New" panose="02070309020205020404" pitchFamily="49" charset="0"/>
            </a:endParaRPr>
          </a:p>
          <a:p>
            <a:pPr>
              <a:spcBef>
                <a:spcPct val="0"/>
              </a:spcBef>
              <a:defRPr/>
            </a:pPr>
            <a:r>
              <a:rPr lang="en-GB" sz="1600" dirty="0">
                <a:latin typeface="Courier New" panose="02070309020205020404" pitchFamily="49" charset="0"/>
                <a:ea typeface="DejaVu Sans Mono" panose="020B0609030804020204" pitchFamily="49" charset="0"/>
                <a:cs typeface="Courier New" panose="02070309020205020404" pitchFamily="49" charset="0"/>
              </a:rPr>
              <a:t>m</a:t>
            </a:r>
            <a:r>
              <a:rPr lang="en-GB" sz="1600" dirty="0" smtClean="0">
                <a:latin typeface="Courier New" panose="02070309020205020404" pitchFamily="49" charset="0"/>
                <a:ea typeface="DejaVu Sans Mono" panose="020B0609030804020204" pitchFamily="49" charset="0"/>
                <a:cs typeface="Courier New" panose="02070309020205020404" pitchFamily="49" charset="0"/>
              </a:rPr>
              <a:t>ain </a:t>
            </a:r>
            <a:r>
              <a:rPr lang="en-GB" b="0" dirty="0" smtClean="0">
                <a:latin typeface="+mj-lt"/>
                <a:ea typeface="DejaVu Sans Mono" panose="020B0609030804020204" pitchFamily="49" charset="0"/>
                <a:cs typeface="Courier New" panose="02070309020205020404" pitchFamily="49" charset="0"/>
              </a:rPr>
              <a:t>is the name of the function any program must have. Program executes the main function, and other functions are used only if function</a:t>
            </a:r>
            <a:r>
              <a:rPr lang="en-GB" dirty="0" smtClean="0">
                <a:latin typeface="+mj-lt"/>
                <a:ea typeface="DejaVu Sans Mono" panose="020B0609030804020204" pitchFamily="49" charset="0"/>
                <a:cs typeface="Courier New" panose="02070309020205020404" pitchFamily="49" charset="0"/>
              </a:rPr>
              <a:t> </a:t>
            </a:r>
            <a:r>
              <a:rPr lang="en-GB" sz="1600" dirty="0" smtClean="0">
                <a:latin typeface="Courier New" panose="02070309020205020404" pitchFamily="49" charset="0"/>
                <a:ea typeface="DejaVu Sans Mono" panose="020B0609030804020204" pitchFamily="49" charset="0"/>
                <a:cs typeface="Courier New" panose="02070309020205020404" pitchFamily="49" charset="0"/>
              </a:rPr>
              <a:t>main() </a:t>
            </a:r>
            <a:r>
              <a:rPr lang="en-GB" b="0" dirty="0" smtClean="0">
                <a:latin typeface="+mn-lt"/>
                <a:ea typeface="DejaVu Sans Mono" panose="020B0609030804020204" pitchFamily="49" charset="0"/>
                <a:cs typeface="Courier New" panose="02070309020205020404" pitchFamily="49" charset="0"/>
              </a:rPr>
              <a:t>calls them!</a:t>
            </a:r>
          </a:p>
          <a:p>
            <a:pPr>
              <a:spcBef>
                <a:spcPct val="0"/>
              </a:spcBef>
              <a:defRPr/>
            </a:pPr>
            <a:endParaRPr lang="en-GB" dirty="0">
              <a:latin typeface="+mn-lt"/>
              <a:ea typeface="DejaVu Sans Mono" panose="020B0609030804020204" pitchFamily="49" charset="0"/>
              <a:cs typeface="Courier New" panose="02070309020205020404" pitchFamily="49" charset="0"/>
            </a:endParaRPr>
          </a:p>
          <a:p>
            <a:pPr>
              <a:spcBef>
                <a:spcPct val="0"/>
              </a:spcBef>
              <a:defRPr/>
            </a:pPr>
            <a:r>
              <a:rPr lang="en-GB" sz="1600" dirty="0" smtClean="0">
                <a:latin typeface="Courier New" panose="02070309020205020404" pitchFamily="49" charset="0"/>
                <a:ea typeface="DejaVu Sans Mono" panose="020B0609030804020204" pitchFamily="49" charset="0"/>
                <a:cs typeface="Courier New" panose="02070309020205020404" pitchFamily="49" charset="0"/>
              </a:rPr>
              <a:t>DDRD</a:t>
            </a:r>
            <a:r>
              <a:rPr lang="en-GB" dirty="0" smtClean="0">
                <a:latin typeface="+mn-lt"/>
                <a:ea typeface="DejaVu Sans Mono" panose="020B0609030804020204" pitchFamily="49" charset="0"/>
                <a:cs typeface="Courier New" panose="02070309020205020404" pitchFamily="49" charset="0"/>
              </a:rPr>
              <a:t> </a:t>
            </a:r>
            <a:r>
              <a:rPr lang="en-GB" b="0" dirty="0" smtClean="0">
                <a:latin typeface="+mn-lt"/>
                <a:ea typeface="DejaVu Sans Mono" panose="020B0609030804020204" pitchFamily="49" charset="0"/>
                <a:cs typeface="Courier New" panose="02070309020205020404" pitchFamily="49" charset="0"/>
              </a:rPr>
              <a:t>stands for Data Direction Register </a:t>
            </a:r>
            <a:r>
              <a:rPr lang="en-GB" dirty="0" smtClean="0">
                <a:solidFill>
                  <a:srgbClr val="FF0000"/>
                </a:solidFill>
                <a:latin typeface="+mn-lt"/>
                <a:ea typeface="DejaVu Sans Mono" panose="020B0609030804020204" pitchFamily="49" charset="0"/>
                <a:cs typeface="Courier New" panose="02070309020205020404" pitchFamily="49" charset="0"/>
              </a:rPr>
              <a:t>D</a:t>
            </a:r>
            <a:r>
              <a:rPr lang="en-GB" b="0" dirty="0" smtClean="0">
                <a:latin typeface="+mn-lt"/>
                <a:ea typeface="DejaVu Sans Mono" panose="020B0609030804020204" pitchFamily="49" charset="0"/>
                <a:cs typeface="Courier New" panose="02070309020205020404" pitchFamily="49" charset="0"/>
              </a:rPr>
              <a:t>.</a:t>
            </a:r>
            <a:r>
              <a:rPr lang="en-GB" dirty="0" smtClean="0">
                <a:latin typeface="+mn-lt"/>
                <a:ea typeface="DejaVu Sans Mono" panose="020B0609030804020204" pitchFamily="49" charset="0"/>
                <a:cs typeface="Courier New" panose="02070309020205020404" pitchFamily="49" charset="0"/>
              </a:rPr>
              <a:t> </a:t>
            </a:r>
            <a:br>
              <a:rPr lang="en-GB" dirty="0" smtClean="0">
                <a:latin typeface="+mn-lt"/>
                <a:ea typeface="DejaVu Sans Mono" panose="020B0609030804020204" pitchFamily="49" charset="0"/>
                <a:cs typeface="Courier New" panose="02070309020205020404" pitchFamily="49" charset="0"/>
              </a:rPr>
            </a:br>
            <a:r>
              <a:rPr lang="en-GB" b="0" dirty="0" smtClean="0">
                <a:latin typeface="+mn-lt"/>
                <a:ea typeface="DejaVu Sans Mono" panose="020B0609030804020204" pitchFamily="49" charset="0"/>
                <a:cs typeface="Courier New" panose="02070309020205020404" pitchFamily="49" charset="0"/>
              </a:rPr>
              <a:t>Firstly, notice that AVR board has 3 groups of DIO pins:</a:t>
            </a:r>
            <a:r>
              <a:rPr lang="en-GB" dirty="0" smtClean="0">
                <a:latin typeface="+mn-lt"/>
                <a:ea typeface="DejaVu Sans Mono" panose="020B0609030804020204" pitchFamily="49" charset="0"/>
                <a:cs typeface="Courier New" panose="02070309020205020404" pitchFamily="49" charset="0"/>
              </a:rPr>
              <a:t> </a:t>
            </a:r>
            <a:r>
              <a:rPr lang="en-GB" dirty="0" smtClean="0">
                <a:solidFill>
                  <a:srgbClr val="FF0000"/>
                </a:solidFill>
                <a:latin typeface="+mn-lt"/>
                <a:ea typeface="DejaVu Sans Mono" panose="020B0609030804020204" pitchFamily="49" charset="0"/>
                <a:cs typeface="Courier New" panose="02070309020205020404" pitchFamily="49" charset="0"/>
              </a:rPr>
              <a:t>D, B, C</a:t>
            </a:r>
            <a:r>
              <a:rPr lang="en-GB" b="0" dirty="0" smtClean="0">
                <a:latin typeface="+mn-lt"/>
                <a:ea typeface="DejaVu Sans Mono" panose="020B0609030804020204" pitchFamily="49" charset="0"/>
                <a:cs typeface="Courier New" panose="02070309020205020404" pitchFamily="49" charset="0"/>
              </a:rPr>
              <a:t>.</a:t>
            </a:r>
          </a:p>
          <a:p>
            <a:pPr>
              <a:spcBef>
                <a:spcPct val="0"/>
              </a:spcBef>
              <a:defRPr/>
            </a:pPr>
            <a:r>
              <a:rPr lang="en-GB" b="0" dirty="0" smtClean="0">
                <a:latin typeface="+mn-lt"/>
                <a:ea typeface="DejaVu Sans Mono" panose="020B0609030804020204" pitchFamily="49" charset="0"/>
                <a:cs typeface="Courier New" panose="02070309020205020404" pitchFamily="49" charset="0"/>
              </a:rPr>
              <a:t>This is where letter </a:t>
            </a:r>
            <a:r>
              <a:rPr lang="en-GB" dirty="0" smtClean="0">
                <a:solidFill>
                  <a:srgbClr val="FF0000"/>
                </a:solidFill>
                <a:latin typeface="+mn-lt"/>
                <a:ea typeface="DejaVu Sans Mono" panose="020B0609030804020204" pitchFamily="49" charset="0"/>
                <a:cs typeface="Courier New" panose="02070309020205020404" pitchFamily="49" charset="0"/>
              </a:rPr>
              <a:t>D</a:t>
            </a:r>
            <a:r>
              <a:rPr lang="en-GB" b="0" dirty="0" smtClean="0">
                <a:latin typeface="+mn-lt"/>
                <a:ea typeface="DejaVu Sans Mono" panose="020B0609030804020204" pitchFamily="49" charset="0"/>
                <a:cs typeface="Courier New" panose="02070309020205020404" pitchFamily="49" charset="0"/>
              </a:rPr>
              <a:t> comes from in the name of the register.</a:t>
            </a:r>
            <a:endParaRPr lang="de-DE" b="0" dirty="0" smtClean="0">
              <a:latin typeface="+mn-lt"/>
              <a:ea typeface="DejaVu Sans Mono" panose="020B0609030804020204" pitchFamily="49" charset="0"/>
              <a:cs typeface="Courier New" panose="02070309020205020404" pitchFamily="49" charset="0"/>
            </a:endParaRPr>
          </a:p>
        </p:txBody>
      </p:sp>
    </p:spTree>
    <p:extLst>
      <p:ext uri="{BB962C8B-B14F-4D97-AF65-F5344CB8AC3E}">
        <p14:creationId xmlns:p14="http://schemas.microsoft.com/office/powerpoint/2010/main" val="2620902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el 5"/>
          <p:cNvSpPr>
            <a:spLocks noGrp="1"/>
          </p:cNvSpPr>
          <p:nvPr>
            <p:ph type="title" idx="4294967295"/>
          </p:nvPr>
        </p:nvSpPr>
        <p:spPr/>
        <p:txBody>
          <a:bodyPr/>
          <a:lstStyle/>
          <a:p>
            <a:r>
              <a:rPr lang="en-GB" noProof="0" dirty="0" smtClean="0">
                <a:latin typeface="Arial" charset="0"/>
                <a:ea typeface="ＭＳ Ｐゴシック"/>
                <a:cs typeface="Arial" charset="0"/>
              </a:rPr>
              <a:t>Educational objectives</a:t>
            </a:r>
          </a:p>
        </p:txBody>
      </p:sp>
      <p:sp>
        <p:nvSpPr>
          <p:cNvPr id="16386" name="Fußzeilenplatzhalter 8"/>
          <p:cNvSpPr>
            <a:spLocks noGrp="1"/>
          </p:cNvSpPr>
          <p:nvPr>
            <p:ph type="ftr" sz="quarter" idx="11"/>
          </p:nvPr>
        </p:nvSpPr>
        <p:spPr bwMode="auto">
          <a:noFill/>
          <a:ln>
            <a:miter lim="800000"/>
            <a:headEnd/>
            <a:tailEnd/>
          </a:ln>
        </p:spPr>
        <p:txBody>
          <a:bodyPr/>
          <a:lstStyle/>
          <a:p>
            <a:r>
              <a:rPr lang="de-DE" dirty="0" smtClean="0">
                <a:cs typeface="ＭＳ Ｐゴシック"/>
              </a:rPr>
              <a:t>Prof. Dr.-Ing. Ivan Volosyak</a:t>
            </a:r>
          </a:p>
        </p:txBody>
      </p:sp>
      <p:sp>
        <p:nvSpPr>
          <p:cNvPr id="16387" name="Inhaltsplatzhalter 1"/>
          <p:cNvSpPr>
            <a:spLocks/>
          </p:cNvSpPr>
          <p:nvPr/>
        </p:nvSpPr>
        <p:spPr bwMode="auto">
          <a:xfrm>
            <a:off x="503238" y="1262063"/>
            <a:ext cx="9072562" cy="5182938"/>
          </a:xfrm>
          <a:prstGeom prst="rect">
            <a:avLst/>
          </a:prstGeom>
          <a:noFill/>
          <a:ln w="9525">
            <a:noFill/>
            <a:miter lim="800000"/>
            <a:headEnd/>
            <a:tailEnd/>
          </a:ln>
        </p:spPr>
        <p:txBody>
          <a:bodyPr lIns="0" tIns="0" rIns="0" bIns="0"/>
          <a:lstStyle/>
          <a:p>
            <a:r>
              <a:rPr lang="de-DE" sz="2000" dirty="0" err="1" smtClean="0">
                <a:latin typeface="Arial" charset="0"/>
              </a:rPr>
              <a:t>During</a:t>
            </a:r>
            <a:r>
              <a:rPr lang="de-DE" sz="2000" dirty="0" smtClean="0">
                <a:latin typeface="Arial" charset="0"/>
              </a:rPr>
              <a:t> this </a:t>
            </a:r>
            <a:r>
              <a:rPr lang="de-DE" sz="2000" dirty="0" err="1" smtClean="0">
                <a:latin typeface="Arial" charset="0"/>
              </a:rPr>
              <a:t>lecture</a:t>
            </a:r>
            <a:r>
              <a:rPr lang="de-DE" sz="2000" dirty="0" smtClean="0">
                <a:latin typeface="Arial" charset="0"/>
              </a:rPr>
              <a:t> </a:t>
            </a:r>
            <a:r>
              <a:rPr lang="de-DE" sz="2000" dirty="0" err="1" smtClean="0">
                <a:latin typeface="Arial" charset="0"/>
              </a:rPr>
              <a:t>you</a:t>
            </a:r>
            <a:r>
              <a:rPr lang="de-DE" sz="2000" dirty="0" smtClean="0">
                <a:latin typeface="Arial" charset="0"/>
              </a:rPr>
              <a:t> will </a:t>
            </a:r>
            <a:r>
              <a:rPr lang="de-DE" sz="2000" dirty="0" err="1" smtClean="0">
                <a:latin typeface="Arial" charset="0"/>
              </a:rPr>
              <a:t>learn</a:t>
            </a:r>
            <a:endParaRPr lang="de-DE" sz="2000" dirty="0" smtClean="0">
              <a:latin typeface="Arial" charset="0"/>
            </a:endParaRPr>
          </a:p>
          <a:p>
            <a:endParaRPr lang="en-GB" sz="2000" dirty="0" smtClean="0">
              <a:latin typeface="Arial" charset="0"/>
            </a:endParaRPr>
          </a:p>
          <a:p>
            <a:r>
              <a:rPr lang="en-GB" sz="2000" dirty="0">
                <a:latin typeface="Arial" charset="0"/>
              </a:rPr>
              <a:t>• 	</a:t>
            </a:r>
            <a:r>
              <a:rPr lang="en-GB" sz="2000" dirty="0" smtClean="0">
                <a:latin typeface="Arial" charset="0"/>
              </a:rPr>
              <a:t>details about used hardware (AVR board, Atmega8)</a:t>
            </a:r>
            <a:endParaRPr lang="en-GB" sz="2000" dirty="0">
              <a:latin typeface="Arial" charset="0"/>
            </a:endParaRPr>
          </a:p>
          <a:p>
            <a:endParaRPr lang="en-GB" sz="2000" dirty="0" smtClean="0">
              <a:latin typeface="Arial" charset="0"/>
            </a:endParaRPr>
          </a:p>
          <a:p>
            <a:r>
              <a:rPr lang="en-GB" sz="2000" dirty="0" smtClean="0">
                <a:latin typeface="Arial" charset="0"/>
              </a:rPr>
              <a:t>• </a:t>
            </a:r>
            <a:r>
              <a:rPr lang="en-GB" sz="2000" dirty="0">
                <a:latin typeface="Arial" charset="0"/>
              </a:rPr>
              <a:t>	</a:t>
            </a:r>
            <a:r>
              <a:rPr lang="en-GB" sz="2000" dirty="0" smtClean="0">
                <a:latin typeface="Arial" charset="0"/>
              </a:rPr>
              <a:t>How </a:t>
            </a:r>
            <a:r>
              <a:rPr lang="en-GB" sz="2000" dirty="0">
                <a:latin typeface="Arial" charset="0"/>
              </a:rPr>
              <a:t>to read input from a </a:t>
            </a:r>
            <a:r>
              <a:rPr lang="en-GB" sz="2000" dirty="0" smtClean="0">
                <a:latin typeface="Arial" charset="0"/>
              </a:rPr>
              <a:t>pushbutton</a:t>
            </a:r>
          </a:p>
          <a:p>
            <a:endParaRPr lang="en-GB" sz="2000" dirty="0">
              <a:latin typeface="Arial" charset="0"/>
            </a:endParaRPr>
          </a:p>
          <a:p>
            <a:r>
              <a:rPr lang="en-GB" sz="2000" dirty="0">
                <a:latin typeface="Arial" charset="0"/>
              </a:rPr>
              <a:t>• 	How to switch LED on when button is pressed</a:t>
            </a:r>
          </a:p>
          <a:p>
            <a:endParaRPr lang="de-DE" sz="2000" dirty="0" smtClean="0">
              <a:latin typeface="Arial" charset="0"/>
            </a:endParaRPr>
          </a:p>
          <a:p>
            <a:r>
              <a:rPr lang="en-GB" sz="2000" dirty="0">
                <a:latin typeface="Arial" charset="0"/>
              </a:rPr>
              <a:t>• 	How to </a:t>
            </a:r>
            <a:r>
              <a:rPr lang="en-GB" sz="2000" dirty="0" smtClean="0">
                <a:latin typeface="Arial" charset="0"/>
              </a:rPr>
              <a:t>manipulate LEDs with two buttons</a:t>
            </a:r>
            <a:endParaRPr lang="en-GB" sz="2000" dirty="0">
              <a:latin typeface="Arial" charset="0"/>
            </a:endParaRPr>
          </a:p>
          <a:p>
            <a:r>
              <a:rPr lang="en-GB" sz="2000" dirty="0">
                <a:latin typeface="Arial" charset="0"/>
              </a:rPr>
              <a:t>	</a:t>
            </a:r>
            <a:endParaRPr lang="en-GB" sz="2000" dirty="0" smtClean="0">
              <a:latin typeface="Arial" charset="0"/>
            </a:endParaRPr>
          </a:p>
          <a:p>
            <a:r>
              <a:rPr lang="en-GB" sz="2000" dirty="0" smtClean="0">
                <a:latin typeface="Arial" charset="0"/>
              </a:rPr>
              <a:t>• 	Design of a program — flowcharts, differences between</a:t>
            </a:r>
          </a:p>
          <a:p>
            <a:r>
              <a:rPr lang="en-GB" sz="2000" dirty="0">
                <a:latin typeface="Arial" charset="0"/>
              </a:rPr>
              <a:t>	</a:t>
            </a:r>
            <a:r>
              <a:rPr lang="en-GB" sz="2000" dirty="0" smtClean="0">
                <a:latin typeface="Arial" charset="0"/>
                <a:sym typeface="Wingdings" pitchFamily="2" charset="2"/>
              </a:rPr>
              <a:t></a:t>
            </a:r>
            <a:r>
              <a:rPr lang="en-GB" sz="2000" dirty="0" smtClean="0">
                <a:latin typeface="Arial" charset="0"/>
              </a:rPr>
              <a:t>Polling</a:t>
            </a:r>
            <a:endParaRPr lang="en-GB" sz="2000" dirty="0">
              <a:latin typeface="Arial" charset="0"/>
            </a:endParaRPr>
          </a:p>
          <a:p>
            <a:r>
              <a:rPr lang="en-GB" sz="2000" dirty="0">
                <a:latin typeface="Arial" charset="0"/>
              </a:rPr>
              <a:t>	</a:t>
            </a:r>
            <a:r>
              <a:rPr lang="en-GB" sz="2000" dirty="0" smtClean="0">
                <a:latin typeface="Arial" charset="0"/>
                <a:sym typeface="Wingdings" pitchFamily="2" charset="2"/>
              </a:rPr>
              <a:t></a:t>
            </a:r>
            <a:r>
              <a:rPr lang="en-GB" sz="2000" dirty="0" smtClean="0">
                <a:latin typeface="Arial" charset="0"/>
              </a:rPr>
              <a:t>Interrupts </a:t>
            </a:r>
            <a:r>
              <a:rPr lang="en-GB" sz="2000" b="1" dirty="0" smtClean="0">
                <a:solidFill>
                  <a:srgbClr val="FF0000"/>
                </a:solidFill>
                <a:latin typeface="Arial" charset="0"/>
              </a:rPr>
              <a:t>– in Practicals on your own </a:t>
            </a:r>
            <a:endParaRPr lang="en-GB" sz="2000" b="1" dirty="0">
              <a:solidFill>
                <a:srgbClr val="FF0000"/>
              </a:solidFill>
              <a:latin typeface="Arial" charset="0"/>
            </a:endParaRPr>
          </a:p>
          <a:p>
            <a:endParaRPr lang="en-GB" sz="2000" dirty="0">
              <a:latin typeface="Arial" charset="0"/>
            </a:endParaRPr>
          </a:p>
        </p:txBody>
      </p:sp>
    </p:spTree>
    <p:extLst>
      <p:ext uri="{BB962C8B-B14F-4D97-AF65-F5344CB8AC3E}">
        <p14:creationId xmlns:p14="http://schemas.microsoft.com/office/powerpoint/2010/main" val="3013121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noProof="0" dirty="0" err="1" smtClean="0">
                <a:latin typeface="Arial" charset="0"/>
                <a:ea typeface="ＭＳ Ｐゴシック"/>
                <a:cs typeface="Arial" charset="0"/>
              </a:rPr>
              <a:t>Let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discuss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code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by</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1" y="1573273"/>
            <a:ext cx="5701194" cy="1199217"/>
          </a:xfrm>
          <a:prstGeom prst="rect">
            <a:avLst/>
          </a:prstGeom>
        </p:spPr>
      </p:pic>
      <p:sp>
        <p:nvSpPr>
          <p:cNvPr id="8" name="Untertitel 2"/>
          <p:cNvSpPr txBox="1">
            <a:spLocks/>
          </p:cNvSpPr>
          <p:nvPr/>
        </p:nvSpPr>
        <p:spPr bwMode="auto">
          <a:xfrm>
            <a:off x="523936" y="2955257"/>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dirty="0" err="1" smtClean="0">
                <a:latin typeface="+mn-lt"/>
                <a:ea typeface="DejaVu Sans Mono" panose="020B0609030804020204" pitchFamily="49" charset="0"/>
                <a:cs typeface="Courier New" panose="02070309020205020404" pitchFamily="49" charset="0"/>
              </a:rPr>
              <a:t>What</a:t>
            </a:r>
            <a:r>
              <a:rPr lang="de-DE" dirty="0" smtClean="0">
                <a:latin typeface="+mn-lt"/>
                <a:ea typeface="DejaVu Sans Mono" panose="020B0609030804020204" pitchFamily="49" charset="0"/>
                <a:cs typeface="Courier New" panose="02070309020205020404" pitchFamily="49" charset="0"/>
              </a:rPr>
              <a:t> </a:t>
            </a:r>
            <a:r>
              <a:rPr lang="de-DE" dirty="0" err="1" smtClean="0">
                <a:latin typeface="+mn-lt"/>
                <a:ea typeface="DejaVu Sans Mono" panose="020B0609030804020204" pitchFamily="49" charset="0"/>
                <a:cs typeface="Courier New" panose="02070309020205020404" pitchFamily="49" charset="0"/>
              </a:rPr>
              <a:t>is</a:t>
            </a:r>
            <a:r>
              <a:rPr lang="de-DE" dirty="0" smtClean="0">
                <a:latin typeface="+mn-lt"/>
                <a:ea typeface="DejaVu Sans Mono" panose="020B0609030804020204" pitchFamily="49" charset="0"/>
                <a:cs typeface="Courier New" panose="02070309020205020404" pitchFamily="49" charset="0"/>
              </a:rPr>
              <a:t> a Register? </a:t>
            </a:r>
            <a:br>
              <a:rPr lang="de-DE" dirty="0" smtClean="0">
                <a:latin typeface="+mn-lt"/>
                <a:ea typeface="DejaVu Sans Mono" panose="020B0609030804020204" pitchFamily="49" charset="0"/>
                <a:cs typeface="Courier New" panose="02070309020205020404" pitchFamily="49" charset="0"/>
              </a:rPr>
            </a:br>
            <a:r>
              <a:rPr lang="de-DE" b="0" dirty="0" err="1" smtClean="0">
                <a:latin typeface="+mn-lt"/>
                <a:ea typeface="DejaVu Sans Mono" panose="020B0609030804020204" pitchFamily="49" charset="0"/>
                <a:cs typeface="Courier New" panose="02070309020205020404" pitchFamily="49" charset="0"/>
              </a:rPr>
              <a:t>It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is</a:t>
            </a:r>
            <a:r>
              <a:rPr lang="de-DE" b="0" dirty="0" smtClean="0">
                <a:latin typeface="+mn-lt"/>
                <a:ea typeface="DejaVu Sans Mono" panose="020B0609030804020204" pitchFamily="49" charset="0"/>
                <a:cs typeface="Courier New" panose="02070309020205020404" pitchFamily="49" charset="0"/>
              </a:rPr>
              <a:t> a </a:t>
            </a:r>
            <a:r>
              <a:rPr lang="de-DE" b="0" dirty="0" err="1" smtClean="0">
                <a:latin typeface="+mn-lt"/>
                <a:ea typeface="DejaVu Sans Mono" panose="020B0609030804020204" pitchFamily="49" charset="0"/>
                <a:cs typeface="Courier New" panose="02070309020205020404" pitchFamily="49" charset="0"/>
              </a:rPr>
              <a:t>part</a:t>
            </a:r>
            <a:r>
              <a:rPr lang="de-DE" b="0" dirty="0" smtClean="0">
                <a:latin typeface="+mn-lt"/>
                <a:ea typeface="DejaVu Sans Mono" panose="020B0609030804020204" pitchFamily="49" charset="0"/>
                <a:cs typeface="Courier New" panose="02070309020205020404" pitchFamily="49" charset="0"/>
              </a:rPr>
              <a:t> of </a:t>
            </a:r>
            <a:r>
              <a:rPr lang="de-DE" b="0" dirty="0" err="1" smtClean="0">
                <a:latin typeface="+mn-lt"/>
                <a:ea typeface="DejaVu Sans Mono" panose="020B0609030804020204" pitchFamily="49" charset="0"/>
                <a:cs typeface="Courier New" panose="02070309020205020404" pitchFamily="49" charset="0"/>
              </a:rPr>
              <a:t>the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memory</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the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device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has</a:t>
            </a:r>
            <a:r>
              <a:rPr lang="de-DE" b="0" dirty="0" smtClean="0">
                <a:latin typeface="+mn-lt"/>
                <a:ea typeface="DejaVu Sans Mono" panose="020B0609030804020204" pitchFamily="49" charset="0"/>
                <a:cs typeface="Courier New" panose="02070309020205020404" pitchFamily="49" charset="0"/>
              </a:rPr>
              <a:t>. But </a:t>
            </a:r>
            <a:r>
              <a:rPr lang="de-DE" b="0" dirty="0" err="1" smtClean="0">
                <a:latin typeface="+mn-lt"/>
                <a:ea typeface="DejaVu Sans Mono" panose="020B0609030804020204" pitchFamily="49" charset="0"/>
                <a:cs typeface="Courier New" panose="02070309020205020404" pitchFamily="49" charset="0"/>
              </a:rPr>
              <a:t>it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is</a:t>
            </a:r>
            <a:r>
              <a:rPr lang="de-DE" b="0" dirty="0" smtClean="0">
                <a:latin typeface="+mn-lt"/>
                <a:ea typeface="DejaVu Sans Mono" panose="020B0609030804020204" pitchFamily="49" charset="0"/>
                <a:cs typeface="Courier New" panose="02070309020205020404" pitchFamily="49" charset="0"/>
              </a:rPr>
              <a:t> not just a </a:t>
            </a:r>
            <a:r>
              <a:rPr lang="de-DE" b="0" dirty="0" err="1" smtClean="0">
                <a:latin typeface="+mn-lt"/>
                <a:ea typeface="DejaVu Sans Mono" panose="020B0609030804020204" pitchFamily="49" charset="0"/>
                <a:cs typeface="Courier New" panose="02070309020205020404" pitchFamily="49" charset="0"/>
              </a:rPr>
              <a:t>memory</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for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any</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information</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every</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register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has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very</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specific</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function</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which</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always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hinted</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by</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the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name</a:t>
            </a:r>
            <a:r>
              <a:rPr lang="de-DE" b="0" dirty="0" smtClean="0">
                <a:latin typeface="+mn-lt"/>
                <a:ea typeface="DejaVu Sans Mono" panose="020B0609030804020204" pitchFamily="49" charset="0"/>
                <a:cs typeface="Courier New" panose="02070309020205020404" pitchFamily="49" charset="0"/>
              </a:rPr>
              <a:t> of </a:t>
            </a:r>
            <a:r>
              <a:rPr lang="de-DE" b="0" dirty="0" err="1" smtClean="0">
                <a:latin typeface="+mn-lt"/>
                <a:ea typeface="DejaVu Sans Mono" panose="020B0609030804020204" pitchFamily="49" charset="0"/>
                <a:cs typeface="Courier New" panose="02070309020205020404" pitchFamily="49" charset="0"/>
              </a:rPr>
              <a:t>the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register</a:t>
            </a:r>
            <a:r>
              <a:rPr lang="de-DE" b="0" dirty="0" smtClean="0">
                <a:latin typeface="+mn-lt"/>
                <a:ea typeface="DejaVu Sans Mono" panose="020B0609030804020204" pitchFamily="49" charset="0"/>
                <a:cs typeface="Courier New" panose="02070309020205020404" pitchFamily="49" charset="0"/>
              </a:rPr>
              <a:t>.</a:t>
            </a:r>
            <a:br>
              <a:rPr lang="de-DE" b="0" dirty="0" smtClean="0">
                <a:latin typeface="+mn-lt"/>
                <a:ea typeface="DejaVu Sans Mono" panose="020B0609030804020204" pitchFamily="49" charset="0"/>
                <a:cs typeface="Courier New" panose="02070309020205020404" pitchFamily="49" charset="0"/>
              </a:rPr>
            </a:br>
            <a:r>
              <a:rPr lang="de-DE" b="0" dirty="0" smtClean="0">
                <a:latin typeface="+mn-lt"/>
                <a:ea typeface="DejaVu Sans Mono" panose="020B0609030804020204" pitchFamily="49" charset="0"/>
                <a:cs typeface="Courier New" panose="02070309020205020404" pitchFamily="49" charset="0"/>
              </a:rPr>
              <a:t/>
            </a:r>
            <a:br>
              <a:rPr lang="de-DE" b="0" dirty="0" smtClean="0">
                <a:latin typeface="+mn-lt"/>
                <a:ea typeface="DejaVu Sans Mono" panose="020B0609030804020204" pitchFamily="49" charset="0"/>
                <a:cs typeface="Courier New" panose="02070309020205020404" pitchFamily="49" charset="0"/>
              </a:rPr>
            </a:br>
            <a:r>
              <a:rPr lang="de-DE" b="0" dirty="0" smtClean="0">
                <a:latin typeface="+mn-lt"/>
                <a:ea typeface="DejaVu Sans Mono" panose="020B0609030804020204" pitchFamily="49" charset="0"/>
                <a:cs typeface="Courier New" panose="02070309020205020404" pitchFamily="49" charset="0"/>
              </a:rPr>
              <a:t>All </a:t>
            </a:r>
            <a:r>
              <a:rPr lang="de-DE" b="0" dirty="0" err="1" smtClean="0">
                <a:latin typeface="+mn-lt"/>
                <a:ea typeface="DejaVu Sans Mono" panose="020B0609030804020204" pitchFamily="49" charset="0"/>
                <a:cs typeface="Courier New" panose="02070309020205020404" pitchFamily="49" charset="0"/>
              </a:rPr>
              <a:t>registers</a:t>
            </a:r>
            <a:r>
              <a:rPr lang="de-DE" b="0" dirty="0" smtClean="0">
                <a:latin typeface="+mn-lt"/>
                <a:ea typeface="DejaVu Sans Mono" panose="020B0609030804020204" pitchFamily="49" charset="0"/>
                <a:cs typeface="Courier New" panose="02070309020205020404" pitchFamily="49" charset="0"/>
              </a:rPr>
              <a:t> in Atmega8 </a:t>
            </a:r>
            <a:r>
              <a:rPr lang="de-DE" b="0" dirty="0" err="1" smtClean="0">
                <a:latin typeface="+mn-lt"/>
                <a:ea typeface="DejaVu Sans Mono" panose="020B0609030804020204" pitchFamily="49" charset="0"/>
                <a:cs typeface="Courier New" panose="02070309020205020404" pitchFamily="49" charset="0"/>
              </a:rPr>
              <a:t>are</a:t>
            </a:r>
            <a:r>
              <a:rPr lang="de-DE" b="0" dirty="0" smtClean="0">
                <a:latin typeface="+mn-lt"/>
                <a:ea typeface="DejaVu Sans Mono" panose="020B0609030804020204" pitchFamily="49" charset="0"/>
                <a:cs typeface="Courier New" panose="02070309020205020404" pitchFamily="49" charset="0"/>
              </a:rPr>
              <a:t> 8bit </a:t>
            </a:r>
            <a:r>
              <a:rPr lang="de-DE" b="0" dirty="0" err="1" smtClean="0">
                <a:latin typeface="+mn-lt"/>
                <a:ea typeface="DejaVu Sans Mono" panose="020B0609030804020204" pitchFamily="49" charset="0"/>
                <a:cs typeface="Courier New" panose="02070309020205020404" pitchFamily="49" charset="0"/>
              </a:rPr>
              <a:t>long</a:t>
            </a:r>
            <a:r>
              <a:rPr lang="de-DE" b="0" dirty="0" smtClean="0">
                <a:latin typeface="+mn-lt"/>
                <a:ea typeface="DejaVu Sans Mono" panose="020B0609030804020204" pitchFamily="49" charset="0"/>
                <a:cs typeface="Courier New" panose="02070309020205020404" pitchFamily="49" charset="0"/>
              </a:rPr>
              <a:t> (0000 0000 – 1111 1111)</a:t>
            </a:r>
          </a:p>
        </p:txBody>
      </p:sp>
    </p:spTree>
    <p:extLst>
      <p:ext uri="{BB962C8B-B14F-4D97-AF65-F5344CB8AC3E}">
        <p14:creationId xmlns:p14="http://schemas.microsoft.com/office/powerpoint/2010/main" val="2669406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sz="1800" b="0" dirty="0" err="1">
                <a:ea typeface="DejaVu Sans Mono" panose="020B0609030804020204" pitchFamily="49" charset="0"/>
                <a:cs typeface="Courier New" panose="02070309020205020404" pitchFamily="49" charset="0"/>
              </a:rPr>
              <a:t>What</a:t>
            </a:r>
            <a:r>
              <a:rPr lang="de-DE" sz="1800" b="0" dirty="0">
                <a:ea typeface="DejaVu Sans Mono" panose="020B0609030804020204" pitchFamily="49" charset="0"/>
                <a:cs typeface="Courier New" panose="02070309020205020404" pitchFamily="49" charset="0"/>
              </a:rPr>
              <a:t> </a:t>
            </a:r>
            <a:r>
              <a:rPr lang="de-DE" sz="1800" b="0" dirty="0" err="1">
                <a:ea typeface="DejaVu Sans Mono" panose="020B0609030804020204" pitchFamily="49" charset="0"/>
                <a:cs typeface="Courier New" panose="02070309020205020404" pitchFamily="49" charset="0"/>
              </a:rPr>
              <a:t>function</a:t>
            </a:r>
            <a:r>
              <a:rPr lang="de-DE" sz="1800" b="0" dirty="0">
                <a:ea typeface="DejaVu Sans Mono" panose="020B0609030804020204" pitchFamily="49" charset="0"/>
                <a:cs typeface="Courier New" panose="02070309020205020404" pitchFamily="49" charset="0"/>
              </a:rPr>
              <a:t> </a:t>
            </a:r>
            <a:r>
              <a:rPr lang="de-DE" sz="1800" b="0" dirty="0" err="1">
                <a:ea typeface="DejaVu Sans Mono" panose="020B0609030804020204" pitchFamily="49" charset="0"/>
                <a:cs typeface="Courier New" panose="02070309020205020404" pitchFamily="49" charset="0"/>
              </a:rPr>
              <a:t>could</a:t>
            </a:r>
            <a:r>
              <a:rPr lang="de-DE" sz="1800" b="0" dirty="0">
                <a:ea typeface="DejaVu Sans Mono" panose="020B0609030804020204" pitchFamily="49" charset="0"/>
                <a:cs typeface="Courier New" panose="02070309020205020404" pitchFamily="49" charset="0"/>
              </a:rPr>
              <a:t> a Data </a:t>
            </a:r>
            <a:r>
              <a:rPr lang="de-DE" sz="1800" b="0" dirty="0" err="1">
                <a:ea typeface="DejaVu Sans Mono" panose="020B0609030804020204" pitchFamily="49" charset="0"/>
                <a:cs typeface="Courier New" panose="02070309020205020404" pitchFamily="49" charset="0"/>
              </a:rPr>
              <a:t>Direction</a:t>
            </a:r>
            <a:r>
              <a:rPr lang="de-DE" sz="1800" b="0" dirty="0">
                <a:ea typeface="DejaVu Sans Mono" panose="020B0609030804020204" pitchFamily="49" charset="0"/>
                <a:cs typeface="Courier New" panose="02070309020205020404" pitchFamily="49" charset="0"/>
              </a:rPr>
              <a:t> Register </a:t>
            </a:r>
            <a:r>
              <a:rPr lang="de-DE" sz="1800" b="0" dirty="0" err="1">
                <a:ea typeface="DejaVu Sans Mono" panose="020B0609030804020204" pitchFamily="49" charset="0"/>
                <a:cs typeface="Courier New" panose="02070309020205020404" pitchFamily="49" charset="0"/>
              </a:rPr>
              <a:t>fulfill</a:t>
            </a:r>
            <a:r>
              <a:rPr lang="de-DE" sz="1800" b="0" dirty="0">
                <a:ea typeface="DejaVu Sans Mono" panose="020B0609030804020204" pitchFamily="49" charset="0"/>
                <a:cs typeface="Courier New" panose="02070309020205020404" pitchFamily="49" charset="0"/>
              </a:rPr>
              <a:t>?</a:t>
            </a: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1" y="1573273"/>
            <a:ext cx="5701194" cy="1199217"/>
          </a:xfrm>
          <a:prstGeom prst="rect">
            <a:avLst/>
          </a:prstGeom>
        </p:spPr>
      </p:pic>
      <p:sp>
        <p:nvSpPr>
          <p:cNvPr id="8" name="Untertitel 2"/>
          <p:cNvSpPr txBox="1">
            <a:spLocks/>
          </p:cNvSpPr>
          <p:nvPr/>
        </p:nvSpPr>
        <p:spPr bwMode="auto">
          <a:xfrm>
            <a:off x="523936" y="2955257"/>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b="0" dirty="0" smtClean="0">
                <a:latin typeface="+mn-lt"/>
                <a:ea typeface="DejaVu Sans Mono" panose="020B0609030804020204" pitchFamily="49" charset="0"/>
                <a:cs typeface="Courier New" panose="02070309020205020404" pitchFamily="49" charset="0"/>
              </a:rPr>
              <a:t>Data </a:t>
            </a:r>
            <a:r>
              <a:rPr lang="de-DE" b="0" dirty="0" err="1" smtClean="0">
                <a:latin typeface="+mn-lt"/>
                <a:ea typeface="DejaVu Sans Mono" panose="020B0609030804020204" pitchFamily="49" charset="0"/>
                <a:cs typeface="Courier New" panose="02070309020205020404" pitchFamily="49" charset="0"/>
              </a:rPr>
              <a:t>direction</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register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determines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the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behaviour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of</a:t>
            </a:r>
            <a:r>
              <a:rPr lang="de-DE" b="0" dirty="0" smtClean="0">
                <a:latin typeface="+mn-lt"/>
                <a:ea typeface="DejaVu Sans Mono" panose="020B0609030804020204" pitchFamily="49" charset="0"/>
                <a:cs typeface="Courier New" panose="02070309020205020404" pitchFamily="49" charset="0"/>
              </a:rPr>
              <a:t> </a:t>
            </a:r>
            <a:r>
              <a:rPr lang="de-DE" dirty="0" smtClean="0">
                <a:solidFill>
                  <a:srgbClr val="FF0000"/>
                </a:solidFill>
                <a:latin typeface="+mn-lt"/>
                <a:ea typeface="DejaVu Sans Mono" panose="020B0609030804020204" pitchFamily="49" charset="0"/>
                <a:cs typeface="Courier New" panose="02070309020205020404" pitchFamily="49" charset="0"/>
              </a:rPr>
              <a:t>I/O </a:t>
            </a:r>
            <a:r>
              <a:rPr lang="de-DE" dirty="0" err="1" smtClean="0">
                <a:solidFill>
                  <a:srgbClr val="FF0000"/>
                </a:solidFill>
                <a:latin typeface="+mn-lt"/>
                <a:ea typeface="DejaVu Sans Mono" panose="020B0609030804020204" pitchFamily="49" charset="0"/>
                <a:cs typeface="Courier New" panose="02070309020205020404" pitchFamily="49" charset="0"/>
              </a:rPr>
              <a:t>pins</a:t>
            </a:r>
            <a:r>
              <a:rPr lang="de-DE" b="0" dirty="0" smtClean="0">
                <a:latin typeface="+mn-lt"/>
                <a:ea typeface="DejaVu Sans Mono" panose="020B0609030804020204" pitchFamily="49" charset="0"/>
                <a:cs typeface="Courier New" panose="02070309020205020404" pitchFamily="49" charset="0"/>
              </a:rPr>
              <a:t>. A </a:t>
            </a:r>
            <a:r>
              <a:rPr lang="de-DE" dirty="0" err="1" smtClean="0">
                <a:solidFill>
                  <a:srgbClr val="FF0000"/>
                </a:solidFill>
                <a:latin typeface="+mn-lt"/>
                <a:ea typeface="DejaVu Sans Mono" panose="020B0609030804020204" pitchFamily="49" charset="0"/>
                <a:cs typeface="Courier New" panose="02070309020205020404" pitchFamily="49" charset="0"/>
              </a:rPr>
              <a:t>pin</a:t>
            </a:r>
            <a:r>
              <a:rPr lang="de-DE"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can</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be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either</a:t>
            </a:r>
            <a:r>
              <a:rPr lang="de-DE" b="0" dirty="0" smtClean="0">
                <a:latin typeface="+mn-lt"/>
                <a:ea typeface="DejaVu Sans Mono" panose="020B0609030804020204" pitchFamily="49" charset="0"/>
                <a:cs typeface="Courier New" panose="02070309020205020404" pitchFamily="49" charset="0"/>
              </a:rPr>
              <a:t> a sensitive </a:t>
            </a:r>
            <a:r>
              <a:rPr lang="de-DE" b="0" dirty="0" err="1" smtClean="0">
                <a:latin typeface="+mn-lt"/>
                <a:ea typeface="DejaVu Sans Mono" panose="020B0609030804020204" pitchFamily="49" charset="0"/>
                <a:cs typeface="Courier New" panose="02070309020205020404" pitchFamily="49" charset="0"/>
              </a:rPr>
              <a:t>element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that</a:t>
            </a:r>
            <a:r>
              <a:rPr lang="de-DE" b="0" dirty="0" smtClean="0">
                <a:latin typeface="+mn-lt"/>
                <a:ea typeface="DejaVu Sans Mono" panose="020B0609030804020204" pitchFamily="49" charset="0"/>
                <a:cs typeface="Courier New" panose="02070309020205020404" pitchFamily="49" charset="0"/>
              </a:rPr>
              <a:t> will </a:t>
            </a:r>
            <a:r>
              <a:rPr lang="de-DE" dirty="0" err="1" smtClean="0">
                <a:solidFill>
                  <a:srgbClr val="00B050"/>
                </a:solidFill>
                <a:latin typeface="+mn-lt"/>
                <a:ea typeface="DejaVu Sans Mono" panose="020B0609030804020204" pitchFamily="49" charset="0"/>
                <a:cs typeface="Courier New" panose="02070309020205020404" pitchFamily="49" charset="0"/>
              </a:rPr>
              <a:t>take</a:t>
            </a:r>
            <a:r>
              <a:rPr lang="de-DE" dirty="0" smtClean="0">
                <a:solidFill>
                  <a:srgbClr val="00B050"/>
                </a:solidFill>
                <a:latin typeface="+mn-lt"/>
                <a:ea typeface="DejaVu Sans Mono" panose="020B0609030804020204" pitchFamily="49" charset="0"/>
                <a:cs typeface="Courier New" panose="02070309020205020404" pitchFamily="49" charset="0"/>
              </a:rPr>
              <a:t> </a:t>
            </a:r>
            <a:r>
              <a:rPr lang="de-DE" dirty="0" err="1" smtClean="0">
                <a:solidFill>
                  <a:srgbClr val="00B050"/>
                </a:solidFill>
                <a:latin typeface="+mn-lt"/>
                <a:ea typeface="DejaVu Sans Mono" panose="020B0609030804020204" pitchFamily="49" charset="0"/>
                <a:cs typeface="Courier New" panose="02070309020205020404" pitchFamily="49" charset="0"/>
              </a:rPr>
              <a:t>it‘s</a:t>
            </a:r>
            <a:r>
              <a:rPr lang="de-DE" dirty="0" smtClean="0">
                <a:solidFill>
                  <a:srgbClr val="00B050"/>
                </a:solidFill>
                <a:latin typeface="+mn-lt"/>
                <a:ea typeface="DejaVu Sans Mono" panose="020B0609030804020204" pitchFamily="49" charset="0"/>
                <a:cs typeface="Courier New" panose="02070309020205020404" pitchFamily="49" charset="0"/>
              </a:rPr>
              <a:t> </a:t>
            </a:r>
            <a:r>
              <a:rPr lang="de-DE" dirty="0" err="1" smtClean="0">
                <a:solidFill>
                  <a:srgbClr val="00B050"/>
                </a:solidFill>
                <a:latin typeface="+mn-lt"/>
                <a:ea typeface="DejaVu Sans Mono" panose="020B0609030804020204" pitchFamily="49" charset="0"/>
                <a:cs typeface="Courier New" panose="02070309020205020404" pitchFamily="49" charset="0"/>
              </a:rPr>
              <a:t>voltage</a:t>
            </a:r>
            <a:r>
              <a:rPr lang="de-DE" dirty="0" smtClean="0">
                <a:solidFill>
                  <a:srgbClr val="00B050"/>
                </a:solidFill>
                <a:latin typeface="+mn-lt"/>
                <a:ea typeface="DejaVu Sans Mono" panose="020B0609030804020204" pitchFamily="49" charset="0"/>
                <a:cs typeface="Courier New" panose="02070309020205020404" pitchFamily="49" charset="0"/>
              </a:rPr>
              <a:t> </a:t>
            </a:r>
            <a:r>
              <a:rPr lang="de-DE" dirty="0" err="1" smtClean="0">
                <a:solidFill>
                  <a:srgbClr val="00B050"/>
                </a:solidFill>
                <a:latin typeface="+mn-lt"/>
                <a:ea typeface="DejaVu Sans Mono" panose="020B0609030804020204" pitchFamily="49" charset="0"/>
                <a:cs typeface="Courier New" panose="02070309020205020404" pitchFamily="49" charset="0"/>
              </a:rPr>
              <a:t>level</a:t>
            </a:r>
            <a:r>
              <a:rPr lang="de-DE" dirty="0" smtClean="0">
                <a:solidFill>
                  <a:srgbClr val="00B050"/>
                </a:solidFill>
                <a:latin typeface="+mn-lt"/>
                <a:ea typeface="DejaVu Sans Mono" panose="020B0609030804020204" pitchFamily="49" charset="0"/>
                <a:cs typeface="Courier New" panose="02070309020205020404" pitchFamily="49" charset="0"/>
              </a:rPr>
              <a:t> </a:t>
            </a:r>
            <a:r>
              <a:rPr lang="de-DE" dirty="0" err="1" smtClean="0">
                <a:solidFill>
                  <a:srgbClr val="00B050"/>
                </a:solidFill>
                <a:latin typeface="+mn-lt"/>
                <a:ea typeface="DejaVu Sans Mono" panose="020B0609030804020204" pitchFamily="49" charset="0"/>
                <a:cs typeface="Courier New" panose="02070309020205020404" pitchFamily="49" charset="0"/>
              </a:rPr>
              <a:t>from</a:t>
            </a:r>
            <a:r>
              <a:rPr lang="de-DE" dirty="0" smtClean="0">
                <a:solidFill>
                  <a:srgbClr val="00B050"/>
                </a:solidFill>
                <a:latin typeface="+mn-lt"/>
                <a:ea typeface="DejaVu Sans Mono" panose="020B0609030804020204" pitchFamily="49" charset="0"/>
                <a:cs typeface="Courier New" panose="02070309020205020404" pitchFamily="49" charset="0"/>
              </a:rPr>
              <a:t> </a:t>
            </a:r>
            <a:r>
              <a:rPr lang="de-DE" dirty="0" err="1" smtClean="0">
                <a:solidFill>
                  <a:srgbClr val="00B050"/>
                </a:solidFill>
                <a:latin typeface="+mn-lt"/>
                <a:ea typeface="DejaVu Sans Mono" panose="020B0609030804020204" pitchFamily="49" charset="0"/>
                <a:cs typeface="Courier New" panose="02070309020205020404" pitchFamily="49" charset="0"/>
              </a:rPr>
              <a:t>the</a:t>
            </a:r>
            <a:r>
              <a:rPr lang="de-DE" dirty="0" smtClean="0">
                <a:solidFill>
                  <a:srgbClr val="00B050"/>
                </a:solidFill>
                <a:latin typeface="+mn-lt"/>
                <a:ea typeface="DejaVu Sans Mono" panose="020B0609030804020204" pitchFamily="49" charset="0"/>
                <a:cs typeface="Courier New" panose="02070309020205020404" pitchFamily="49" charset="0"/>
              </a:rPr>
              <a:t> </a:t>
            </a:r>
            <a:r>
              <a:rPr lang="de-DE" dirty="0" err="1" smtClean="0">
                <a:solidFill>
                  <a:srgbClr val="00B050"/>
                </a:solidFill>
                <a:latin typeface="+mn-lt"/>
                <a:ea typeface="DejaVu Sans Mono" panose="020B0609030804020204" pitchFamily="49" charset="0"/>
                <a:cs typeface="Courier New" panose="02070309020205020404" pitchFamily="49" charset="0"/>
              </a:rPr>
              <a:t>wire</a:t>
            </a:r>
            <a:r>
              <a:rPr lang="de-DE" dirty="0" smtClean="0">
                <a:solidFill>
                  <a:srgbClr val="00B050"/>
                </a:solidFill>
                <a:latin typeface="+mn-lt"/>
                <a:ea typeface="DejaVu Sans Mono" panose="020B0609030804020204" pitchFamily="49" charset="0"/>
                <a:cs typeface="Courier New" panose="02070309020205020404" pitchFamily="49" charset="0"/>
              </a:rPr>
              <a:t> </a:t>
            </a:r>
            <a:r>
              <a:rPr lang="de-DE" dirty="0" err="1" smtClean="0">
                <a:solidFill>
                  <a:srgbClr val="00B050"/>
                </a:solidFill>
                <a:latin typeface="+mn-lt"/>
                <a:ea typeface="DejaVu Sans Mono" panose="020B0609030804020204" pitchFamily="49" charset="0"/>
                <a:cs typeface="Courier New" panose="02070309020205020404" pitchFamily="49" charset="0"/>
              </a:rPr>
              <a:t>you</a:t>
            </a:r>
            <a:r>
              <a:rPr lang="de-DE" dirty="0" smtClean="0">
                <a:solidFill>
                  <a:srgbClr val="00B050"/>
                </a:solidFill>
                <a:latin typeface="+mn-lt"/>
                <a:ea typeface="DejaVu Sans Mono" panose="020B0609030804020204" pitchFamily="49" charset="0"/>
                <a:cs typeface="Courier New" panose="02070309020205020404" pitchFamily="49" charset="0"/>
              </a:rPr>
              <a:t> </a:t>
            </a:r>
            <a:r>
              <a:rPr lang="de-DE" dirty="0" err="1" smtClean="0">
                <a:solidFill>
                  <a:srgbClr val="00B050"/>
                </a:solidFill>
                <a:latin typeface="+mn-lt"/>
                <a:ea typeface="DejaVu Sans Mono" panose="020B0609030804020204" pitchFamily="49" charset="0"/>
                <a:cs typeface="Courier New" panose="02070309020205020404" pitchFamily="49" charset="0"/>
              </a:rPr>
              <a:t>connect</a:t>
            </a:r>
            <a:r>
              <a:rPr lang="de-DE" dirty="0" smtClean="0">
                <a:solidFill>
                  <a:srgbClr val="00B050"/>
                </a:solidFill>
                <a:latin typeface="+mn-lt"/>
                <a:ea typeface="DejaVu Sans Mono" panose="020B0609030804020204" pitchFamily="49" charset="0"/>
                <a:cs typeface="Courier New" panose="02070309020205020404" pitchFamily="49" charset="0"/>
              </a:rPr>
              <a:t> to </a:t>
            </a:r>
            <a:r>
              <a:rPr lang="de-DE" dirty="0" err="1" smtClean="0">
                <a:solidFill>
                  <a:srgbClr val="00B050"/>
                </a:solidFill>
                <a:latin typeface="+mn-lt"/>
                <a:ea typeface="DejaVu Sans Mono" panose="020B0609030804020204" pitchFamily="49" charset="0"/>
                <a:cs typeface="Courier New" panose="02070309020205020404" pitchFamily="49" charset="0"/>
              </a:rPr>
              <a:t>it</a:t>
            </a:r>
            <a:r>
              <a:rPr lang="de-DE" dirty="0">
                <a:solidFill>
                  <a:srgbClr val="00B050"/>
                </a:solidFill>
                <a:latin typeface="+mn-lt"/>
                <a:ea typeface="DejaVu Sans Mono" panose="020B0609030804020204" pitchFamily="49" charset="0"/>
                <a:cs typeface="Courier New" panose="02070309020205020404" pitchFamily="49" charset="0"/>
              </a:rPr>
              <a:t> </a:t>
            </a:r>
            <a:r>
              <a:rPr lang="de-DE" b="0" dirty="0" smtClean="0">
                <a:latin typeface="+mn-lt"/>
                <a:ea typeface="DejaVu Sans Mono" panose="020B0609030804020204" pitchFamily="49" charset="0"/>
                <a:cs typeface="Courier New" panose="02070309020205020404" pitchFamily="49" charset="0"/>
              </a:rPr>
              <a:t>(</a:t>
            </a:r>
            <a:r>
              <a:rPr lang="de-DE" dirty="0" err="1" smtClean="0">
                <a:solidFill>
                  <a:srgbClr val="00B050"/>
                </a:solidFill>
                <a:latin typeface="+mn-lt"/>
                <a:ea typeface="DejaVu Sans Mono" panose="020B0609030804020204" pitchFamily="49" charset="0"/>
                <a:cs typeface="Courier New" panose="02070309020205020404" pitchFamily="49" charset="0"/>
              </a:rPr>
              <a:t>input</a:t>
            </a:r>
            <a:r>
              <a:rPr lang="de-DE" b="0" dirty="0" smtClean="0">
                <a:latin typeface="+mn-lt"/>
                <a:ea typeface="DejaVu Sans Mono" panose="020B0609030804020204" pitchFamily="49" charset="0"/>
                <a:cs typeface="Courier New" panose="02070309020205020404" pitchFamily="49" charset="0"/>
              </a:rPr>
              <a:t>), OR </a:t>
            </a:r>
            <a:r>
              <a:rPr lang="de-DE" b="0" dirty="0" err="1" smtClean="0">
                <a:latin typeface="+mn-lt"/>
                <a:ea typeface="DejaVu Sans Mono" panose="020B0609030804020204" pitchFamily="49" charset="0"/>
                <a:cs typeface="Courier New" panose="02070309020205020404" pitchFamily="49" charset="0"/>
              </a:rPr>
              <a:t>it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can</a:t>
            </a:r>
            <a:r>
              <a:rPr lang="de-DE" b="0" dirty="0" smtClean="0">
                <a:latin typeface="+mn-lt"/>
                <a:ea typeface="DejaVu Sans Mono" panose="020B0609030804020204" pitchFamily="49" charset="0"/>
                <a:cs typeface="Courier New" panose="02070309020205020404" pitchFamily="49" charset="0"/>
              </a:rPr>
              <a:t> do </a:t>
            </a:r>
            <a:r>
              <a:rPr lang="de-DE" b="0" dirty="0" err="1" smtClean="0">
                <a:latin typeface="+mn-lt"/>
                <a:ea typeface="DejaVu Sans Mono" panose="020B0609030804020204" pitchFamily="49" charset="0"/>
                <a:cs typeface="Courier New" panose="02070309020205020404" pitchFamily="49" charset="0"/>
              </a:rPr>
              <a:t>something</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completely</a:t>
            </a:r>
            <a:r>
              <a:rPr lang="de-DE" b="0" dirty="0" smtClean="0">
                <a:latin typeface="+mn-lt"/>
                <a:ea typeface="DejaVu Sans Mono" panose="020B0609030804020204" pitchFamily="49" charset="0"/>
                <a:cs typeface="Courier New" panose="02070309020205020404" pitchFamily="49" charset="0"/>
              </a:rPr>
              <a:t> different – </a:t>
            </a:r>
            <a:r>
              <a:rPr lang="de-DE" b="0" dirty="0" err="1" smtClean="0">
                <a:latin typeface="+mn-lt"/>
                <a:ea typeface="DejaVu Sans Mono" panose="020B0609030804020204" pitchFamily="49" charset="0"/>
                <a:cs typeface="Courier New" panose="02070309020205020404" pitchFamily="49" charset="0"/>
              </a:rPr>
              <a:t>it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could</a:t>
            </a:r>
            <a:r>
              <a:rPr lang="de-DE" dirty="0" smtClean="0">
                <a:latin typeface="+mn-lt"/>
                <a:ea typeface="DejaVu Sans Mono" panose="020B0609030804020204" pitchFamily="49" charset="0"/>
                <a:cs typeface="Courier New" panose="02070309020205020404" pitchFamily="49" charset="0"/>
              </a:rPr>
              <a:t> </a:t>
            </a:r>
            <a:r>
              <a:rPr lang="de-DE" dirty="0" err="1" smtClean="0">
                <a:solidFill>
                  <a:srgbClr val="0070C0"/>
                </a:solidFill>
                <a:latin typeface="+mn-lt"/>
                <a:ea typeface="DejaVu Sans Mono" panose="020B0609030804020204" pitchFamily="49" charset="0"/>
                <a:cs typeface="Courier New" panose="02070309020205020404" pitchFamily="49" charset="0"/>
              </a:rPr>
              <a:t>give</a:t>
            </a:r>
            <a:r>
              <a:rPr lang="de-DE" dirty="0" smtClean="0">
                <a:solidFill>
                  <a:srgbClr val="0070C0"/>
                </a:solidFill>
                <a:latin typeface="+mn-lt"/>
                <a:ea typeface="DejaVu Sans Mono" panose="020B0609030804020204" pitchFamily="49" charset="0"/>
                <a:cs typeface="Courier New" panose="02070309020205020404" pitchFamily="49" charset="0"/>
              </a:rPr>
              <a:t> out </a:t>
            </a:r>
            <a:r>
              <a:rPr lang="de-DE" b="0" dirty="0" err="1" smtClean="0">
                <a:latin typeface="+mn-lt"/>
                <a:ea typeface="DejaVu Sans Mono" panose="020B0609030804020204" pitchFamily="49" charset="0"/>
                <a:cs typeface="Courier New" panose="02070309020205020404" pitchFamily="49" charset="0"/>
              </a:rPr>
              <a:t>some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voltage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and</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force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onto</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any</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wires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you</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connect</a:t>
            </a:r>
            <a:r>
              <a:rPr lang="de-DE" b="0" dirty="0" smtClean="0">
                <a:latin typeface="+mn-lt"/>
                <a:ea typeface="DejaVu Sans Mono" panose="020B0609030804020204" pitchFamily="49" charset="0"/>
                <a:cs typeface="Courier New" panose="02070309020205020404" pitchFamily="49" charset="0"/>
              </a:rPr>
              <a:t> (</a:t>
            </a:r>
            <a:r>
              <a:rPr lang="de-DE" dirty="0" err="1" smtClean="0">
                <a:solidFill>
                  <a:srgbClr val="0070C0"/>
                </a:solidFill>
                <a:latin typeface="+mn-lt"/>
                <a:ea typeface="DejaVu Sans Mono" panose="020B0609030804020204" pitchFamily="49" charset="0"/>
                <a:cs typeface="Courier New" panose="02070309020205020404" pitchFamily="49" charset="0"/>
              </a:rPr>
              <a:t>output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remember</a:t>
            </a:r>
            <a:r>
              <a:rPr lang="de-DE" b="0" dirty="0">
                <a:latin typeface="+mn-lt"/>
                <a:ea typeface="DejaVu Sans Mono" panose="020B0609030804020204" pitchFamily="49" charset="0"/>
                <a:cs typeface="Courier New" panose="02070309020205020404" pitchFamily="49" charset="0"/>
              </a:rPr>
              <a: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we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have</a:t>
            </a:r>
            <a:r>
              <a:rPr lang="de-DE" b="0" dirty="0" smtClean="0">
                <a:latin typeface="+mn-lt"/>
                <a:ea typeface="DejaVu Sans Mono" panose="020B0609030804020204" pitchFamily="49" charset="0"/>
                <a:cs typeface="Courier New" panose="02070309020205020404" pitchFamily="49" charset="0"/>
              </a:rPr>
              <a:t> a </a:t>
            </a:r>
            <a:r>
              <a:rPr lang="de-DE" b="0" dirty="0" err="1" smtClean="0">
                <a:latin typeface="+mn-lt"/>
                <a:ea typeface="DejaVu Sans Mono" panose="020B0609030804020204" pitchFamily="49" charset="0"/>
                <a:cs typeface="Courier New" panose="02070309020205020404" pitchFamily="49" charset="0"/>
              </a:rPr>
              <a:t>microcontroller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here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and</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can</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drive</a:t>
            </a:r>
            <a:r>
              <a:rPr lang="de-DE" b="0" dirty="0" smtClean="0">
                <a:latin typeface="+mn-lt"/>
                <a:ea typeface="DejaVu Sans Mono" panose="020B0609030804020204" pitchFamily="49" charset="0"/>
                <a:cs typeface="Courier New" panose="02070309020205020404" pitchFamily="49" charset="0"/>
              </a:rPr>
              <a:t>“ not so </a:t>
            </a:r>
            <a:r>
              <a:rPr lang="de-DE" b="0" dirty="0" err="1" smtClean="0">
                <a:latin typeface="+mn-lt"/>
                <a:ea typeface="DejaVu Sans Mono" panose="020B0609030804020204" pitchFamily="49" charset="0"/>
                <a:cs typeface="Courier New" panose="02070309020205020404" pitchFamily="49" charset="0"/>
              </a:rPr>
              <a:t>much</a:t>
            </a:r>
            <a:r>
              <a:rPr lang="de-DE" b="0" dirty="0" smtClean="0">
                <a:latin typeface="+mn-lt"/>
                <a:ea typeface="DejaVu Sans Mono" panose="020B0609030804020204" pitchFamily="49" charset="0"/>
                <a:cs typeface="Courier New" panose="02070309020205020404" pitchFamily="49" charset="0"/>
              </a:rPr>
              <a:t>, limited to </a:t>
            </a:r>
            <a:r>
              <a:rPr lang="de-DE" b="0" dirty="0" err="1" smtClean="0">
                <a:latin typeface="+mn-lt"/>
                <a:ea typeface="DejaVu Sans Mono" panose="020B0609030804020204" pitchFamily="49" charset="0"/>
                <a:cs typeface="Courier New" panose="02070309020205020404" pitchFamily="49" charset="0"/>
              </a:rPr>
              <a:t>about</a:t>
            </a:r>
            <a:r>
              <a:rPr lang="de-DE" b="0" dirty="0" smtClean="0">
                <a:latin typeface="+mn-lt"/>
                <a:ea typeface="DejaVu Sans Mono" panose="020B0609030804020204" pitchFamily="49" charset="0"/>
                <a:cs typeface="Courier New" panose="02070309020205020404" pitchFamily="49" charset="0"/>
              </a:rPr>
              <a:t> 25 mA of </a:t>
            </a:r>
            <a:r>
              <a:rPr lang="de-DE" b="0" dirty="0" err="1" smtClean="0">
                <a:latin typeface="+mn-lt"/>
                <a:ea typeface="DejaVu Sans Mono" panose="020B0609030804020204" pitchFamily="49" charset="0"/>
                <a:cs typeface="Courier New" panose="02070309020205020404" pitchFamily="49" charset="0"/>
              </a:rPr>
              <a:t>current</a:t>
            </a:r>
            <a:r>
              <a:rPr lang="de-DE" b="0" dirty="0" smtClean="0">
                <a:latin typeface="+mn-lt"/>
                <a:ea typeface="DejaVu Sans Mono" panose="020B0609030804020204" pitchFamily="49" charset="0"/>
                <a:cs typeface="Courier New" panose="02070309020205020404" pitchFamily="49" charset="0"/>
              </a:rPr>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904" y="5004801"/>
            <a:ext cx="3204017" cy="2160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Стрелка влево 6"/>
          <p:cNvSpPr/>
          <p:nvPr/>
        </p:nvSpPr>
        <p:spPr>
          <a:xfrm rot="10800000">
            <a:off x="1953775" y="6589021"/>
            <a:ext cx="2475129" cy="2604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Untertitel 2"/>
          <p:cNvSpPr txBox="1">
            <a:spLocks/>
          </p:cNvSpPr>
          <p:nvPr/>
        </p:nvSpPr>
        <p:spPr bwMode="auto">
          <a:xfrm>
            <a:off x="1494632" y="5700424"/>
            <a:ext cx="2681560" cy="481012"/>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sz="1800" b="0" dirty="0" smtClean="0">
                <a:ea typeface="DejaVu Sans Mono" panose="020B0609030804020204" pitchFamily="49" charset="0"/>
                <a:cs typeface="Courier New" panose="02070309020205020404" pitchFamily="49" charset="0"/>
              </a:rPr>
              <a:t>Page 242 of atmega8.pdf</a:t>
            </a:r>
            <a:endParaRPr lang="de-DE" sz="1800" b="0" dirty="0">
              <a:ea typeface="DejaVu Sans Mono" panose="020B0609030804020204" pitchFamily="49" charset="0"/>
              <a:cs typeface="Courier New" panose="02070309020205020404" pitchFamily="49" charset="0"/>
            </a:endParaRPr>
          </a:p>
        </p:txBody>
      </p:sp>
    </p:spTree>
    <p:extLst>
      <p:ext uri="{BB962C8B-B14F-4D97-AF65-F5344CB8AC3E}">
        <p14:creationId xmlns:p14="http://schemas.microsoft.com/office/powerpoint/2010/main" val="33485309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noProof="0" dirty="0" err="1" smtClean="0">
                <a:latin typeface="Arial" charset="0"/>
                <a:ea typeface="ＭＳ Ｐゴシック"/>
                <a:cs typeface="Arial" charset="0"/>
              </a:rPr>
              <a:t>Let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further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discuss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code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by</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1" y="1573273"/>
            <a:ext cx="5701194" cy="1199217"/>
          </a:xfrm>
          <a:prstGeom prst="rect">
            <a:avLst/>
          </a:prstGeom>
        </p:spPr>
      </p:pic>
      <p:sp>
        <p:nvSpPr>
          <p:cNvPr id="8" name="Untertitel 2"/>
          <p:cNvSpPr txBox="1">
            <a:spLocks/>
          </p:cNvSpPr>
          <p:nvPr/>
        </p:nvSpPr>
        <p:spPr bwMode="auto">
          <a:xfrm>
            <a:off x="523936" y="2955257"/>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endParaRPr lang="de-DE" dirty="0" smtClean="0">
              <a:latin typeface="+mn-lt"/>
              <a:ea typeface="DejaVu Sans Mono" panose="020B0609030804020204" pitchFamily="49" charset="0"/>
              <a:cs typeface="Courier New" panose="02070309020205020404" pitchFamily="49" charset="0"/>
            </a:endParaRPr>
          </a:p>
          <a:p>
            <a:pPr>
              <a:spcBef>
                <a:spcPct val="0"/>
              </a:spcBef>
              <a:defRPr/>
            </a:pPr>
            <a:endParaRPr lang="de-DE" dirty="0">
              <a:latin typeface="+mn-lt"/>
              <a:ea typeface="DejaVu Sans Mono" panose="020B0609030804020204" pitchFamily="49" charset="0"/>
              <a:cs typeface="Courier New" panose="02070309020205020404" pitchFamily="49" charset="0"/>
            </a:endParaRPr>
          </a:p>
          <a:p>
            <a:pPr>
              <a:spcBef>
                <a:spcPct val="0"/>
              </a:spcBef>
              <a:defRPr/>
            </a:pPr>
            <a:endParaRPr lang="de-DE" dirty="0" smtClean="0">
              <a:latin typeface="+mn-lt"/>
              <a:ea typeface="DejaVu Sans Mono" panose="020B0609030804020204" pitchFamily="49" charset="0"/>
              <a:cs typeface="Courier New" panose="02070309020205020404" pitchFamily="49" charset="0"/>
            </a:endParaRPr>
          </a:p>
          <a:p>
            <a:pPr>
              <a:spcBef>
                <a:spcPct val="0"/>
              </a:spcBef>
              <a:defRPr/>
            </a:pPr>
            <a:r>
              <a:rPr lang="de-DE" b="0" dirty="0" smtClean="0">
                <a:latin typeface="+mn-lt"/>
                <a:ea typeface="DejaVu Sans Mono" panose="020B0609030804020204" pitchFamily="49" charset="0"/>
                <a:cs typeface="Courier New" panose="02070309020205020404" pitchFamily="49" charset="0"/>
              </a:rPr>
              <a:t>So, </a:t>
            </a:r>
            <a:r>
              <a:rPr lang="de-DE" b="0" dirty="0" err="1" smtClean="0">
                <a:latin typeface="+mn-lt"/>
                <a:ea typeface="DejaVu Sans Mono" panose="020B0609030804020204" pitchFamily="49" charset="0"/>
                <a:cs typeface="Courier New" panose="02070309020205020404" pitchFamily="49" charset="0"/>
              </a:rPr>
              <a:t>buttons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are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connected</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to</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pins</a:t>
            </a:r>
            <a:r>
              <a:rPr lang="de-DE" b="0" dirty="0" smtClean="0">
                <a:latin typeface="+mn-lt"/>
                <a:ea typeface="DejaVu Sans Mono" panose="020B0609030804020204" pitchFamily="49" charset="0"/>
                <a:cs typeface="Courier New" panose="02070309020205020404" pitchFamily="49" charset="0"/>
              </a:rPr>
              <a:t> </a:t>
            </a:r>
            <a:r>
              <a:rPr lang="de-DE" dirty="0" smtClean="0">
                <a:solidFill>
                  <a:srgbClr val="FF0000"/>
                </a:solidFill>
                <a:latin typeface="+mn-lt"/>
                <a:ea typeface="DejaVu Sans Mono" panose="020B0609030804020204" pitchFamily="49" charset="0"/>
                <a:cs typeface="Courier New" panose="02070309020205020404" pitchFamily="49" charset="0"/>
              </a:rPr>
              <a:t>D2 </a:t>
            </a:r>
            <a:r>
              <a:rPr lang="de-DE" b="0" dirty="0" err="1" smtClean="0">
                <a:latin typeface="+mn-lt"/>
                <a:ea typeface="DejaVu Sans Mono" panose="020B0609030804020204" pitchFamily="49" charset="0"/>
                <a:cs typeface="Courier New" panose="02070309020205020404" pitchFamily="49" charset="0"/>
              </a:rPr>
              <a:t>and</a:t>
            </a:r>
            <a:r>
              <a:rPr lang="de-DE" dirty="0" smtClean="0">
                <a:latin typeface="+mn-lt"/>
                <a:ea typeface="DejaVu Sans Mono" panose="020B0609030804020204" pitchFamily="49" charset="0"/>
                <a:cs typeface="Courier New" panose="02070309020205020404" pitchFamily="49" charset="0"/>
              </a:rPr>
              <a:t> </a:t>
            </a:r>
            <a:r>
              <a:rPr lang="de-DE" dirty="0" smtClean="0">
                <a:solidFill>
                  <a:srgbClr val="FF0000"/>
                </a:solidFill>
                <a:latin typeface="+mn-lt"/>
                <a:ea typeface="DejaVu Sans Mono" panose="020B0609030804020204" pitchFamily="49" charset="0"/>
                <a:cs typeface="Courier New" panose="02070309020205020404" pitchFamily="49" charset="0"/>
              </a:rPr>
              <a:t>D3</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Should</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we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have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corresponding</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pins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as</a:t>
            </a:r>
            <a:r>
              <a:rPr lang="de-DE" dirty="0" smtClean="0">
                <a:latin typeface="+mn-lt"/>
                <a:ea typeface="DejaVu Sans Mono" panose="020B0609030804020204" pitchFamily="49" charset="0"/>
                <a:cs typeface="Courier New" panose="02070309020205020404" pitchFamily="49" charset="0"/>
              </a:rPr>
              <a:t> </a:t>
            </a:r>
            <a:r>
              <a:rPr lang="de-DE" dirty="0" err="1" smtClean="0">
                <a:solidFill>
                  <a:srgbClr val="00B050"/>
                </a:solidFill>
                <a:latin typeface="+mn-lt"/>
                <a:ea typeface="DejaVu Sans Mono" panose="020B0609030804020204" pitchFamily="49" charset="0"/>
                <a:cs typeface="Courier New" panose="02070309020205020404" pitchFamily="49" charset="0"/>
              </a:rPr>
              <a:t>inputs</a:t>
            </a:r>
            <a:r>
              <a:rPr lang="de-DE"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or</a:t>
            </a:r>
            <a:r>
              <a:rPr lang="de-DE" dirty="0" smtClean="0">
                <a:latin typeface="+mn-lt"/>
                <a:ea typeface="DejaVu Sans Mono" panose="020B0609030804020204" pitchFamily="49" charset="0"/>
                <a:cs typeface="Courier New" panose="02070309020205020404" pitchFamily="49" charset="0"/>
              </a:rPr>
              <a:t> </a:t>
            </a:r>
            <a:r>
              <a:rPr lang="de-DE" dirty="0" err="1" smtClean="0">
                <a:solidFill>
                  <a:srgbClr val="0070C0"/>
                </a:solidFill>
                <a:latin typeface="+mn-lt"/>
                <a:ea typeface="DejaVu Sans Mono" panose="020B0609030804020204" pitchFamily="49" charset="0"/>
                <a:cs typeface="Courier New" panose="02070309020205020404" pitchFamily="49" charset="0"/>
              </a:rPr>
              <a:t>outputs</a:t>
            </a:r>
            <a:r>
              <a:rPr lang="de-DE" dirty="0" smtClean="0">
                <a:latin typeface="+mn-lt"/>
                <a:ea typeface="DejaVu Sans Mono" panose="020B0609030804020204" pitchFamily="49" charset="0"/>
                <a:cs typeface="Courier New" panose="02070309020205020404" pitchFamily="49" charset="0"/>
              </a:rPr>
              <a:t> </a:t>
            </a:r>
            <a:r>
              <a:rPr lang="de-DE" b="0" dirty="0" smtClean="0">
                <a:latin typeface="+mn-lt"/>
                <a:ea typeface="DejaVu Sans Mono" panose="020B0609030804020204" pitchFamily="49" charset="0"/>
                <a:cs typeface="Courier New" panose="02070309020205020404" pitchFamily="49" charset="0"/>
              </a:rPr>
              <a:t>to „sense“ </a:t>
            </a:r>
            <a:r>
              <a:rPr lang="de-DE" b="0" dirty="0" err="1" smtClean="0">
                <a:latin typeface="+mn-lt"/>
                <a:ea typeface="DejaVu Sans Mono" panose="020B0609030804020204" pitchFamily="49" charset="0"/>
                <a:cs typeface="Courier New" panose="02070309020205020404" pitchFamily="49" charset="0"/>
              </a:rPr>
              <a:t>if</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button</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pressed</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or</a:t>
            </a:r>
            <a:r>
              <a:rPr lang="de-DE" b="0" dirty="0" smtClean="0">
                <a:latin typeface="+mn-lt"/>
                <a:ea typeface="DejaVu Sans Mono" panose="020B0609030804020204" pitchFamily="49" charset="0"/>
                <a:cs typeface="Courier New" panose="02070309020205020404" pitchFamily="49" charset="0"/>
              </a:rPr>
              <a:t> not?</a:t>
            </a:r>
          </a:p>
          <a:p>
            <a:pPr>
              <a:spcBef>
                <a:spcPct val="0"/>
              </a:spcBef>
              <a:defRPr/>
            </a:pPr>
            <a:endParaRPr lang="de-DE" dirty="0">
              <a:latin typeface="+mn-lt"/>
              <a:ea typeface="DejaVu Sans Mono" panose="020B0609030804020204" pitchFamily="49" charset="0"/>
              <a:cs typeface="Courier New" panose="02070309020205020404" pitchFamily="49" charset="0"/>
            </a:endParaRPr>
          </a:p>
          <a:p>
            <a:pPr>
              <a:spcBef>
                <a:spcPct val="0"/>
              </a:spcBef>
              <a:defRPr/>
            </a:pPr>
            <a:r>
              <a:rPr lang="de-DE" dirty="0" smtClean="0">
                <a:latin typeface="+mn-lt"/>
                <a:ea typeface="DejaVu Sans Mono" panose="020B0609030804020204" pitchFamily="49" charset="0"/>
                <a:cs typeface="Courier New" panose="02070309020205020404" pitchFamily="49" charset="0"/>
                <a:sym typeface="Wingdings" panose="05000000000000000000" pitchFamily="2" charset="2"/>
              </a:rPr>
              <a:t> Of </a:t>
            </a:r>
            <a:r>
              <a:rPr lang="de-DE" dirty="0" err="1" smtClean="0">
                <a:latin typeface="+mn-lt"/>
                <a:ea typeface="DejaVu Sans Mono" panose="020B0609030804020204" pitchFamily="49" charset="0"/>
                <a:cs typeface="Courier New" panose="02070309020205020404" pitchFamily="49" charset="0"/>
                <a:sym typeface="Wingdings" panose="05000000000000000000" pitchFamily="2" charset="2"/>
              </a:rPr>
              <a:t>course</a:t>
            </a:r>
            <a:r>
              <a:rPr lang="de-DE" dirty="0" smtClean="0">
                <a:latin typeface="+mn-lt"/>
                <a:ea typeface="DejaVu Sans Mono" panose="020B0609030804020204" pitchFamily="49" charset="0"/>
                <a:cs typeface="Courier New" panose="02070309020205020404" pitchFamily="49" charset="0"/>
                <a:sym typeface="Wingdings" panose="05000000000000000000" pitchFamily="2" charset="2"/>
              </a:rPr>
              <a:t>, </a:t>
            </a:r>
            <a:r>
              <a:rPr lang="de-DE" dirty="0" err="1" smtClean="0">
                <a:latin typeface="+mn-lt"/>
                <a:ea typeface="DejaVu Sans Mono" panose="020B0609030804020204" pitchFamily="49" charset="0"/>
                <a:cs typeface="Courier New" panose="02070309020205020404" pitchFamily="49" charset="0"/>
                <a:sym typeface="Wingdings" panose="05000000000000000000" pitchFamily="2" charset="2"/>
              </a:rPr>
              <a:t>as</a:t>
            </a:r>
            <a:r>
              <a:rPr lang="de-DE" dirty="0" smtClean="0">
                <a:latin typeface="+mn-lt"/>
                <a:ea typeface="DejaVu Sans Mono" panose="020B0609030804020204" pitchFamily="49" charset="0"/>
                <a:cs typeface="Courier New" panose="02070309020205020404" pitchFamily="49" charset="0"/>
                <a:sym typeface="Wingdings" panose="05000000000000000000" pitchFamily="2" charset="2"/>
              </a:rPr>
              <a:t> </a:t>
            </a:r>
            <a:r>
              <a:rPr lang="de-DE" dirty="0" err="1">
                <a:solidFill>
                  <a:srgbClr val="00B050"/>
                </a:solidFill>
                <a:latin typeface="+mn-lt"/>
                <a:ea typeface="DejaVu Sans Mono" panose="020B0609030804020204" pitchFamily="49" charset="0"/>
                <a:cs typeface="Courier New" panose="02070309020205020404" pitchFamily="49" charset="0"/>
                <a:sym typeface="Wingdings" panose="05000000000000000000" pitchFamily="2" charset="2"/>
              </a:rPr>
              <a:t>inputs</a:t>
            </a:r>
            <a:r>
              <a:rPr lang="de-DE" dirty="0" smtClean="0">
                <a:latin typeface="+mn-lt"/>
                <a:ea typeface="DejaVu Sans Mono" panose="020B0609030804020204" pitchFamily="49" charset="0"/>
                <a:cs typeface="Courier New" panose="02070309020205020404" pitchFamily="49" charset="0"/>
                <a:sym typeface="Wingdings" panose="05000000000000000000" pitchFamily="2" charset="2"/>
              </a:rPr>
              <a:t>!</a:t>
            </a:r>
            <a:r>
              <a:rPr lang="de-DE" dirty="0" smtClean="0">
                <a:latin typeface="+mn-lt"/>
                <a:ea typeface="DejaVu Sans Mono" panose="020B0609030804020204" pitchFamily="49" charset="0"/>
                <a:cs typeface="Courier New" panose="02070309020205020404" pitchFamily="49" charset="0"/>
              </a:rPr>
              <a:t> </a:t>
            </a:r>
          </a:p>
        </p:txBody>
      </p:sp>
    </p:spTree>
    <p:extLst>
      <p:ext uri="{BB962C8B-B14F-4D97-AF65-F5344CB8AC3E}">
        <p14:creationId xmlns:p14="http://schemas.microsoft.com/office/powerpoint/2010/main" val="1916724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noProof="0" dirty="0" err="1" smtClean="0">
                <a:latin typeface="Arial" charset="0"/>
                <a:ea typeface="ＭＳ Ｐゴシック"/>
                <a:cs typeface="Arial" charset="0"/>
              </a:rPr>
              <a:t>Let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further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discuss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code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by</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1" y="1573273"/>
            <a:ext cx="5701194" cy="1199217"/>
          </a:xfrm>
          <a:prstGeom prst="rect">
            <a:avLst/>
          </a:prstGeom>
        </p:spPr>
      </p:pic>
      <p:sp>
        <p:nvSpPr>
          <p:cNvPr id="8" name="Untertitel 2"/>
          <p:cNvSpPr txBox="1">
            <a:spLocks/>
          </p:cNvSpPr>
          <p:nvPr/>
        </p:nvSpPr>
        <p:spPr bwMode="auto">
          <a:xfrm>
            <a:off x="612991"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endParaRPr lang="de-DE" dirty="0" smtClean="0">
              <a:ea typeface="DejaVu Sans Mono" panose="020B0609030804020204" pitchFamily="49" charset="0"/>
              <a:cs typeface="Courier New" panose="02070309020205020404" pitchFamily="49" charset="0"/>
            </a:endParaRPr>
          </a:p>
          <a:p>
            <a:pPr>
              <a:spcBef>
                <a:spcPct val="0"/>
              </a:spcBef>
              <a:defRPr/>
            </a:pPr>
            <a:endParaRPr lang="de-DE" dirty="0" smtClean="0">
              <a:ea typeface="DejaVu Sans Mono" panose="020B0609030804020204" pitchFamily="49" charset="0"/>
              <a:cs typeface="Courier New" panose="02070309020205020404" pitchFamily="49" charset="0"/>
            </a:endParaRPr>
          </a:p>
          <a:p>
            <a:pPr>
              <a:spcBef>
                <a:spcPct val="0"/>
              </a:spcBef>
              <a:defRPr/>
            </a:pPr>
            <a:r>
              <a:rPr lang="de-DE" b="0" dirty="0" err="1" smtClean="0">
                <a:ea typeface="DejaVu Sans Mono" panose="020B0609030804020204" pitchFamily="49" charset="0"/>
                <a:cs typeface="Courier New" panose="02070309020205020404" pitchFamily="49" charset="0"/>
              </a:rPr>
              <a:t>Definetely</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if</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want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to</a:t>
            </a:r>
            <a:r>
              <a:rPr lang="de-DE" b="0" dirty="0" smtClean="0">
                <a:ea typeface="DejaVu Sans Mono" panose="020B0609030804020204" pitchFamily="49" charset="0"/>
                <a:cs typeface="Courier New" panose="02070309020205020404" pitchFamily="49" charset="0"/>
              </a:rPr>
              <a:t> sense </a:t>
            </a:r>
            <a:r>
              <a:rPr lang="de-DE" b="0" dirty="0" err="1" smtClean="0">
                <a:ea typeface="DejaVu Sans Mono" panose="020B0609030804020204" pitchFamily="49" charset="0"/>
                <a:cs typeface="Courier New" panose="02070309020205020404" pitchFamily="49" charset="0"/>
              </a:rPr>
              <a:t>buttons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need</a:t>
            </a:r>
            <a:r>
              <a:rPr lang="de-DE" b="0" dirty="0" smtClean="0">
                <a:ea typeface="DejaVu Sans Mono" panose="020B0609030804020204" pitchFamily="49" charset="0"/>
                <a:cs typeface="Courier New" panose="02070309020205020404" pitchFamily="49" charset="0"/>
              </a:rPr>
              <a:t> </a:t>
            </a:r>
            <a:r>
              <a:rPr lang="de-DE" dirty="0" err="1" smtClean="0">
                <a:solidFill>
                  <a:srgbClr val="00B050"/>
                </a:solidFill>
                <a:ea typeface="DejaVu Sans Mono" panose="020B0609030804020204" pitchFamily="49" charset="0"/>
                <a:cs typeface="Courier New" panose="02070309020205020404" pitchFamily="49" charset="0"/>
              </a:rPr>
              <a:t>inputs</a:t>
            </a:r>
            <a:r>
              <a:rPr lang="de-DE" b="0" dirty="0" smtClean="0">
                <a:ea typeface="DejaVu Sans Mono" panose="020B0609030804020204" pitchFamily="49" charset="0"/>
                <a:cs typeface="Courier New" panose="02070309020205020404" pitchFamily="49" charset="0"/>
              </a:rPr>
              <a:t>! </a:t>
            </a:r>
          </a:p>
          <a:p>
            <a:pPr>
              <a:spcBef>
                <a:spcPct val="0"/>
              </a:spcBef>
              <a:defRPr/>
            </a:pPr>
            <a:r>
              <a:rPr lang="de-DE" b="0" dirty="0" err="1" smtClean="0">
                <a:ea typeface="DejaVu Sans Mono" panose="020B0609030804020204" pitchFamily="49" charset="0"/>
                <a:cs typeface="Courier New" panose="02070309020205020404" pitchFamily="49" charset="0"/>
              </a:rPr>
              <a:t>How</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does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code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accomplish</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it</a:t>
            </a:r>
            <a:r>
              <a:rPr lang="de-DE" b="0" dirty="0" smtClean="0">
                <a:ea typeface="DejaVu Sans Mono" panose="020B0609030804020204" pitchFamily="49" charset="0"/>
                <a:cs typeface="Courier New" panose="02070309020205020404" pitchFamily="49" charset="0"/>
              </a:rPr>
              <a:t>?</a:t>
            </a:r>
          </a:p>
          <a:p>
            <a:pPr>
              <a:spcBef>
                <a:spcPct val="0"/>
              </a:spcBef>
              <a:defRPr/>
            </a:pPr>
            <a:endParaRPr lang="de-DE" dirty="0" smtClean="0">
              <a:ea typeface="DejaVu Sans Mono" panose="020B0609030804020204" pitchFamily="49" charset="0"/>
              <a:cs typeface="Courier New" panose="02070309020205020404" pitchFamily="49" charset="0"/>
            </a:endParaRPr>
          </a:p>
          <a:p>
            <a:pPr>
              <a:spcBef>
                <a:spcPct val="0"/>
              </a:spcBef>
              <a:defRPr/>
            </a:pPr>
            <a:r>
              <a:rPr lang="de-DE" dirty="0" smtClean="0">
                <a:ea typeface="DejaVu Sans Mono" panose="020B0609030804020204" pitchFamily="49" charset="0"/>
                <a:cs typeface="Courier New" panose="02070309020205020404" pitchFamily="49" charset="0"/>
              </a:rPr>
              <a:t>1 &lt;&lt; DDD2 </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places</a:t>
            </a:r>
            <a:r>
              <a:rPr lang="de-DE" b="0" dirty="0" smtClean="0">
                <a:ea typeface="DejaVu Sans Mono" panose="020B0609030804020204" pitchFamily="49" charset="0"/>
                <a:cs typeface="Courier New" panose="02070309020205020404" pitchFamily="49" charset="0"/>
              </a:rPr>
              <a:t> a 1 to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position</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corresponding</a:t>
            </a:r>
            <a:r>
              <a:rPr lang="de-DE" b="0" dirty="0" smtClean="0">
                <a:ea typeface="DejaVu Sans Mono" panose="020B0609030804020204" pitchFamily="49" charset="0"/>
                <a:cs typeface="Courier New" panose="02070309020205020404" pitchFamily="49" charset="0"/>
              </a:rPr>
              <a:t> to D2 </a:t>
            </a:r>
            <a:r>
              <a:rPr lang="de-DE" b="0" dirty="0" err="1" smtClean="0">
                <a:ea typeface="DejaVu Sans Mono" panose="020B0609030804020204" pitchFamily="49" charset="0"/>
                <a:cs typeface="Courier New" panose="02070309020205020404" pitchFamily="49" charset="0"/>
              </a:rPr>
              <a:t>pin</a:t>
            </a:r>
            <a:r>
              <a:rPr lang="de-DE" b="0" dirty="0" smtClean="0">
                <a:ea typeface="DejaVu Sans Mono" panose="020B0609030804020204" pitchFamily="49" charset="0"/>
                <a:cs typeface="Courier New" panose="02070309020205020404" pitchFamily="49" charset="0"/>
              </a:rPr>
              <a:t>: </a:t>
            </a:r>
            <a:r>
              <a:rPr lang="de-DE" dirty="0" smtClean="0">
                <a:ea typeface="DejaVu Sans Mono" panose="020B0609030804020204" pitchFamily="49" charset="0"/>
                <a:cs typeface="Courier New" panose="02070309020205020404" pitchFamily="49" charset="0"/>
              </a:rPr>
              <a:t>DDRD = 0000 0100</a:t>
            </a: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A</a:t>
            </a:r>
            <a:r>
              <a:rPr lang="de-DE" dirty="0" smtClean="0">
                <a:ea typeface="DejaVu Sans Mono" panose="020B0609030804020204" pitchFamily="49" charset="0"/>
                <a:cs typeface="Courier New" panose="02070309020205020404" pitchFamily="49" charset="0"/>
              </a:rPr>
              <a:t> ) </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inverts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variable </a:t>
            </a:r>
            <a:r>
              <a:rPr lang="de-DE" dirty="0" smtClean="0">
                <a:solidFill>
                  <a:srgbClr val="FF0000"/>
                </a:solidFill>
                <a:ea typeface="DejaVu Sans Mono" panose="020B0609030804020204" pitchFamily="49" charset="0"/>
                <a:cs typeface="Courier New" panose="02070309020205020404" pitchFamily="49" charset="0"/>
              </a:rPr>
              <a:t>A</a:t>
            </a:r>
            <a:r>
              <a:rPr lang="de-DE" dirty="0" smtClean="0">
                <a:ea typeface="DejaVu Sans Mono" panose="020B0609030804020204" pitchFamily="49" charset="0"/>
                <a:cs typeface="Courier New" panose="02070309020205020404" pitchFamily="49" charset="0"/>
              </a:rPr>
              <a:t> </a:t>
            </a:r>
            <a:r>
              <a:rPr lang="de-DE" b="0" dirty="0" smtClean="0">
                <a:ea typeface="DejaVu Sans Mono" panose="020B0609030804020204" pitchFamily="49" charset="0"/>
                <a:cs typeface="Courier New" panose="02070309020205020404" pitchFamily="49" charset="0"/>
              </a:rPr>
              <a:t>, all 0‘s </a:t>
            </a:r>
            <a:r>
              <a:rPr lang="de-DE" b="0" dirty="0" err="1" smtClean="0">
                <a:ea typeface="DejaVu Sans Mono" panose="020B0609030804020204" pitchFamily="49" charset="0"/>
                <a:cs typeface="Courier New" panose="02070309020205020404" pitchFamily="49" charset="0"/>
              </a:rPr>
              <a:t>become</a:t>
            </a:r>
            <a:r>
              <a:rPr lang="de-DE" b="0" dirty="0" smtClean="0">
                <a:ea typeface="DejaVu Sans Mono" panose="020B0609030804020204" pitchFamily="49" charset="0"/>
                <a:cs typeface="Courier New" panose="02070309020205020404" pitchFamily="49" charset="0"/>
              </a:rPr>
              <a:t> 1‘s </a:t>
            </a:r>
            <a:r>
              <a:rPr lang="de-DE" b="0" dirty="0" err="1" smtClean="0">
                <a:ea typeface="DejaVu Sans Mono" panose="020B0609030804020204" pitchFamily="49" charset="0"/>
                <a:cs typeface="Courier New" panose="02070309020205020404" pitchFamily="49" charset="0"/>
              </a:rPr>
              <a:t>and</a:t>
            </a:r>
            <a:r>
              <a:rPr lang="de-DE" b="0" dirty="0" smtClean="0">
                <a:ea typeface="DejaVu Sans Mono" panose="020B0609030804020204" pitchFamily="49" charset="0"/>
                <a:cs typeface="Courier New" panose="02070309020205020404" pitchFamily="49" charset="0"/>
              </a:rPr>
              <a:t> vice </a:t>
            </a:r>
            <a:r>
              <a:rPr lang="de-DE" b="0" dirty="0" err="1" smtClean="0">
                <a:ea typeface="DejaVu Sans Mono" panose="020B0609030804020204" pitchFamily="49" charset="0"/>
                <a:cs typeface="Courier New" panose="02070309020205020404" pitchFamily="49" charset="0"/>
              </a:rPr>
              <a:t>versa</a:t>
            </a:r>
            <a:r>
              <a:rPr lang="de-DE" b="0" dirty="0" smtClean="0">
                <a:ea typeface="DejaVu Sans Mono" panose="020B0609030804020204" pitchFamily="49" charset="0"/>
                <a:cs typeface="Courier New" panose="02070309020205020404" pitchFamily="49" charset="0"/>
              </a:rPr>
              <a:t>: </a:t>
            </a:r>
            <a:r>
              <a:rPr lang="de-DE" b="0" dirty="0" smtClean="0">
                <a:ea typeface="DejaVu Sans Mono" panose="020B0609030804020204" pitchFamily="49" charset="0"/>
                <a:cs typeface="Courier New" panose="02070309020205020404" pitchFamily="49" charset="0"/>
                <a:sym typeface="Wingdings" panose="05000000000000000000" pitchFamily="2" charset="2"/>
              </a:rPr>
              <a:t> </a:t>
            </a:r>
            <a:r>
              <a:rPr lang="de-DE" dirty="0" smtClean="0">
                <a:ea typeface="DejaVu Sans Mono" panose="020B0609030804020204" pitchFamily="49" charset="0"/>
                <a:cs typeface="Courier New" panose="02070309020205020404" pitchFamily="49" charset="0"/>
              </a:rPr>
              <a:t>1111 1011</a:t>
            </a: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B</a:t>
            </a:r>
            <a:r>
              <a:rPr lang="de-DE" dirty="0" smtClean="0">
                <a:ea typeface="DejaVu Sans Mono" panose="020B0609030804020204" pitchFamily="49" charset="0"/>
                <a:cs typeface="Courier New" panose="02070309020205020404" pitchFamily="49" charset="0"/>
              </a:rPr>
              <a:t> &amp;= </a:t>
            </a:r>
            <a:r>
              <a:rPr lang="de-DE" dirty="0" smtClean="0">
                <a:solidFill>
                  <a:srgbClr val="FF0000"/>
                </a:solidFill>
                <a:ea typeface="DejaVu Sans Mono" panose="020B0609030804020204" pitchFamily="49" charset="0"/>
                <a:cs typeface="Courier New" panose="02070309020205020404" pitchFamily="49" charset="0"/>
              </a:rPr>
              <a:t>C </a:t>
            </a:r>
            <a:r>
              <a:rPr lang="de-DE" b="0" dirty="0" smtClean="0">
                <a:solidFill>
                  <a:schemeClr val="tx1"/>
                </a:solidFill>
                <a:ea typeface="DejaVu Sans Mono" panose="020B0609030804020204" pitchFamily="49" charset="0"/>
                <a:cs typeface="Courier New" panose="02070309020205020404" pitchFamily="49" charset="0"/>
              </a:rPr>
              <a:t>–</a:t>
            </a:r>
            <a:r>
              <a:rPr lang="de-DE" dirty="0" smtClean="0">
                <a:solidFill>
                  <a:schemeClr val="tx1"/>
                </a:solidFill>
                <a:ea typeface="DejaVu Sans Mono" panose="020B0609030804020204" pitchFamily="49" charset="0"/>
                <a:cs typeface="Courier New" panose="02070309020205020404" pitchFamily="49" charset="0"/>
              </a:rPr>
              <a:t> </a:t>
            </a:r>
            <a:r>
              <a:rPr lang="de-DE" dirty="0" err="1" smtClean="0">
                <a:solidFill>
                  <a:srgbClr val="00B050"/>
                </a:solidFill>
                <a:ea typeface="DejaVu Sans Mono" panose="020B0609030804020204" pitchFamily="49" charset="0"/>
                <a:cs typeface="Courier New" panose="02070309020205020404" pitchFamily="49" charset="0"/>
              </a:rPr>
              <a:t>bitwise</a:t>
            </a:r>
            <a:r>
              <a:rPr lang="de-DE" dirty="0" smtClean="0">
                <a:solidFill>
                  <a:srgbClr val="00B050"/>
                </a:solidFill>
                <a:ea typeface="DejaVu Sans Mono" panose="020B0609030804020204" pitchFamily="49" charset="0"/>
                <a:cs typeface="Courier New" panose="02070309020205020404" pitchFamily="49" charset="0"/>
              </a:rPr>
              <a:t> AND</a:t>
            </a:r>
            <a:r>
              <a:rPr lang="de-DE" b="0" dirty="0" smtClean="0">
                <a:solidFill>
                  <a:schemeClr val="tx1"/>
                </a:solidFill>
                <a:ea typeface="DejaVu Sans Mono" panose="020B0609030804020204" pitchFamily="49" charset="0"/>
                <a:cs typeface="Courier New" panose="02070309020205020404" pitchFamily="49" charset="0"/>
              </a:rPr>
              <a:t>, </a:t>
            </a:r>
            <a:r>
              <a:rPr lang="de-DE" b="0" dirty="0" err="1" smtClean="0">
                <a:solidFill>
                  <a:schemeClr val="tx1"/>
                </a:solidFill>
                <a:ea typeface="DejaVu Sans Mono" panose="020B0609030804020204" pitchFamily="49" charset="0"/>
                <a:cs typeface="Courier New" panose="02070309020205020404" pitchFamily="49" charset="0"/>
              </a:rPr>
              <a:t>which</a:t>
            </a:r>
            <a:r>
              <a:rPr lang="de-DE" b="0" dirty="0" smtClean="0">
                <a:solidFill>
                  <a:schemeClr val="tx1"/>
                </a:solidFill>
                <a:ea typeface="DejaVu Sans Mono" panose="020B0609030804020204" pitchFamily="49" charset="0"/>
                <a:cs typeface="Courier New" panose="02070309020205020404" pitchFamily="49" charset="0"/>
              </a:rPr>
              <a:t> will </a:t>
            </a:r>
            <a:r>
              <a:rPr lang="de-DE" b="0" dirty="0" err="1" smtClean="0">
                <a:solidFill>
                  <a:schemeClr val="tx1"/>
                </a:solidFill>
                <a:ea typeface="DejaVu Sans Mono" panose="020B0609030804020204" pitchFamily="49" charset="0"/>
                <a:cs typeface="Courier New" panose="02070309020205020404" pitchFamily="49" charset="0"/>
              </a:rPr>
              <a:t>keep</a:t>
            </a:r>
            <a:r>
              <a:rPr lang="de-DE" b="0" dirty="0" smtClean="0">
                <a:solidFill>
                  <a:schemeClr val="tx1"/>
                </a:solidFill>
                <a:ea typeface="DejaVu Sans Mono" panose="020B0609030804020204" pitchFamily="49" charset="0"/>
                <a:cs typeface="Courier New" panose="02070309020205020404" pitchFamily="49" charset="0"/>
              </a:rPr>
              <a:t> </a:t>
            </a:r>
            <a:r>
              <a:rPr lang="de-DE" b="0" dirty="0" err="1" smtClean="0">
                <a:solidFill>
                  <a:schemeClr val="tx1"/>
                </a:solidFill>
                <a:ea typeface="DejaVu Sans Mono" panose="020B0609030804020204" pitchFamily="49" charset="0"/>
                <a:cs typeface="Courier New" panose="02070309020205020404" pitchFamily="49" charset="0"/>
              </a:rPr>
              <a:t>the</a:t>
            </a:r>
            <a:r>
              <a:rPr lang="de-DE" b="0" dirty="0" smtClean="0">
                <a:solidFill>
                  <a:schemeClr val="tx1"/>
                </a:solidFill>
                <a:ea typeface="DejaVu Sans Mono" panose="020B0609030804020204" pitchFamily="49" charset="0"/>
                <a:cs typeface="Courier New" panose="02070309020205020404" pitchFamily="49" charset="0"/>
              </a:rPr>
              <a:t> </a:t>
            </a:r>
            <a:r>
              <a:rPr lang="de-DE" b="0" dirty="0" err="1" smtClean="0">
                <a:solidFill>
                  <a:schemeClr val="tx1"/>
                </a:solidFill>
                <a:ea typeface="DejaVu Sans Mono" panose="020B0609030804020204" pitchFamily="49" charset="0"/>
                <a:cs typeface="Courier New" panose="02070309020205020404" pitchFamily="49" charset="0"/>
              </a:rPr>
              <a:t>value</a:t>
            </a:r>
            <a:r>
              <a:rPr lang="de-DE" b="0" dirty="0" smtClean="0">
                <a:solidFill>
                  <a:schemeClr val="tx1"/>
                </a:solidFill>
                <a:ea typeface="DejaVu Sans Mono" panose="020B0609030804020204" pitchFamily="49" charset="0"/>
                <a:cs typeface="Courier New" panose="02070309020205020404" pitchFamily="49" charset="0"/>
              </a:rPr>
              <a:t> of </a:t>
            </a:r>
            <a:r>
              <a:rPr lang="de-DE" b="0" dirty="0" err="1" smtClean="0">
                <a:solidFill>
                  <a:schemeClr val="tx1"/>
                </a:solidFill>
                <a:ea typeface="DejaVu Sans Mono" panose="020B0609030804020204" pitchFamily="49" charset="0"/>
                <a:cs typeface="Courier New" panose="02070309020205020404" pitchFamily="49" charset="0"/>
              </a:rPr>
              <a:t>the</a:t>
            </a:r>
            <a:r>
              <a:rPr lang="de-DE" b="0" dirty="0" smtClean="0">
                <a:solidFill>
                  <a:schemeClr val="tx1"/>
                </a:solidFill>
                <a:ea typeface="DejaVu Sans Mono" panose="020B0609030804020204" pitchFamily="49" charset="0"/>
                <a:cs typeface="Courier New" panose="02070309020205020404" pitchFamily="49" charset="0"/>
              </a:rPr>
              <a:t> </a:t>
            </a:r>
            <a:r>
              <a:rPr lang="de-DE" b="0" dirty="0" err="1" smtClean="0">
                <a:solidFill>
                  <a:schemeClr val="tx1"/>
                </a:solidFill>
                <a:ea typeface="DejaVu Sans Mono" panose="020B0609030804020204" pitchFamily="49" charset="0"/>
                <a:cs typeface="Courier New" panose="02070309020205020404" pitchFamily="49" charset="0"/>
              </a:rPr>
              <a:t>bits</a:t>
            </a:r>
            <a:r>
              <a:rPr lang="de-DE" b="0" dirty="0" smtClean="0">
                <a:solidFill>
                  <a:schemeClr val="tx1"/>
                </a:solidFill>
                <a:ea typeface="DejaVu Sans Mono" panose="020B0609030804020204" pitchFamily="49" charset="0"/>
                <a:cs typeface="Courier New" panose="02070309020205020404" pitchFamily="49" charset="0"/>
              </a:rPr>
              <a:t> in B, </a:t>
            </a:r>
            <a:r>
              <a:rPr lang="de-DE" b="0" dirty="0" err="1" smtClean="0">
                <a:solidFill>
                  <a:schemeClr val="tx1"/>
                </a:solidFill>
                <a:ea typeface="DejaVu Sans Mono" panose="020B0609030804020204" pitchFamily="49" charset="0"/>
                <a:cs typeface="Courier New" panose="02070309020205020404" pitchFamily="49" charset="0"/>
              </a:rPr>
              <a:t>if</a:t>
            </a:r>
            <a:r>
              <a:rPr lang="de-DE" b="0" dirty="0" smtClean="0">
                <a:solidFill>
                  <a:schemeClr val="tx1"/>
                </a:solidFill>
                <a:ea typeface="DejaVu Sans Mono" panose="020B0609030804020204" pitchFamily="49" charset="0"/>
                <a:cs typeface="Courier New" panose="02070309020205020404" pitchFamily="49" charset="0"/>
              </a:rPr>
              <a:t> C </a:t>
            </a:r>
            <a:r>
              <a:rPr lang="de-DE" b="0" dirty="0" err="1" smtClean="0">
                <a:solidFill>
                  <a:schemeClr val="tx1"/>
                </a:solidFill>
                <a:ea typeface="DejaVu Sans Mono" panose="020B0609030804020204" pitchFamily="49" charset="0"/>
                <a:cs typeface="Courier New" panose="02070309020205020404" pitchFamily="49" charset="0"/>
              </a:rPr>
              <a:t>has</a:t>
            </a:r>
            <a:r>
              <a:rPr lang="de-DE" b="0" dirty="0" smtClean="0">
                <a:solidFill>
                  <a:schemeClr val="tx1"/>
                </a:solidFill>
                <a:ea typeface="DejaVu Sans Mono" panose="020B0609030804020204" pitchFamily="49" charset="0"/>
                <a:cs typeface="Courier New" panose="02070309020205020404" pitchFamily="49" charset="0"/>
              </a:rPr>
              <a:t> a 1 at </a:t>
            </a:r>
            <a:r>
              <a:rPr lang="de-DE" b="0" dirty="0" err="1" smtClean="0">
                <a:solidFill>
                  <a:schemeClr val="tx1"/>
                </a:solidFill>
                <a:ea typeface="DejaVu Sans Mono" panose="020B0609030804020204" pitchFamily="49" charset="0"/>
                <a:cs typeface="Courier New" panose="02070309020205020404" pitchFamily="49" charset="0"/>
              </a:rPr>
              <a:t>their</a:t>
            </a:r>
            <a:r>
              <a:rPr lang="de-DE" b="0" dirty="0" smtClean="0">
                <a:solidFill>
                  <a:schemeClr val="tx1"/>
                </a:solidFill>
                <a:ea typeface="DejaVu Sans Mono" panose="020B0609030804020204" pitchFamily="49" charset="0"/>
                <a:cs typeface="Courier New" panose="02070309020205020404" pitchFamily="49" charset="0"/>
              </a:rPr>
              <a:t> </a:t>
            </a:r>
            <a:r>
              <a:rPr lang="de-DE" b="0" dirty="0" err="1" smtClean="0">
                <a:solidFill>
                  <a:schemeClr val="tx1"/>
                </a:solidFill>
                <a:ea typeface="DejaVu Sans Mono" panose="020B0609030804020204" pitchFamily="49" charset="0"/>
                <a:cs typeface="Courier New" panose="02070309020205020404" pitchFamily="49" charset="0"/>
              </a:rPr>
              <a:t>position</a:t>
            </a:r>
            <a:r>
              <a:rPr lang="de-DE" b="0" dirty="0" smtClean="0">
                <a:solidFill>
                  <a:schemeClr val="tx1"/>
                </a:solidFill>
                <a:ea typeface="DejaVu Sans Mono" panose="020B0609030804020204" pitchFamily="49" charset="0"/>
                <a:cs typeface="Courier New" panose="02070309020205020404" pitchFamily="49" charset="0"/>
              </a:rPr>
              <a:t> </a:t>
            </a:r>
            <a:r>
              <a:rPr lang="de-DE" b="0" dirty="0" err="1" smtClean="0">
                <a:solidFill>
                  <a:schemeClr val="tx1"/>
                </a:solidFill>
                <a:ea typeface="DejaVu Sans Mono" panose="020B0609030804020204" pitchFamily="49" charset="0"/>
                <a:cs typeface="Courier New" panose="02070309020205020404" pitchFamily="49" charset="0"/>
              </a:rPr>
              <a:t>and</a:t>
            </a:r>
            <a:r>
              <a:rPr lang="de-DE" b="0" dirty="0" smtClean="0">
                <a:solidFill>
                  <a:schemeClr val="tx1"/>
                </a:solidFill>
                <a:ea typeface="DejaVu Sans Mono" panose="020B0609030804020204" pitchFamily="49" charset="0"/>
                <a:cs typeface="Courier New" panose="02070309020205020404" pitchFamily="49" charset="0"/>
              </a:rPr>
              <a:t> </a:t>
            </a:r>
            <a:r>
              <a:rPr lang="de-DE" b="0" dirty="0" err="1" smtClean="0">
                <a:solidFill>
                  <a:schemeClr val="tx1"/>
                </a:solidFill>
                <a:ea typeface="DejaVu Sans Mono" panose="020B0609030804020204" pitchFamily="49" charset="0"/>
                <a:cs typeface="Courier New" panose="02070309020205020404" pitchFamily="49" charset="0"/>
              </a:rPr>
              <a:t>make</a:t>
            </a:r>
            <a:r>
              <a:rPr lang="de-DE" b="0" dirty="0" smtClean="0">
                <a:solidFill>
                  <a:schemeClr val="tx1"/>
                </a:solidFill>
                <a:ea typeface="DejaVu Sans Mono" panose="020B0609030804020204" pitchFamily="49" charset="0"/>
                <a:cs typeface="Courier New" panose="02070309020205020404" pitchFamily="49" charset="0"/>
              </a:rPr>
              <a:t> </a:t>
            </a:r>
            <a:r>
              <a:rPr lang="de-DE" b="0" dirty="0" err="1" smtClean="0">
                <a:solidFill>
                  <a:schemeClr val="tx1"/>
                </a:solidFill>
                <a:ea typeface="DejaVu Sans Mono" panose="020B0609030804020204" pitchFamily="49" charset="0"/>
                <a:cs typeface="Courier New" panose="02070309020205020404" pitchFamily="49" charset="0"/>
              </a:rPr>
              <a:t>them</a:t>
            </a:r>
            <a:r>
              <a:rPr lang="de-DE" b="0" dirty="0" smtClean="0">
                <a:solidFill>
                  <a:schemeClr val="tx1"/>
                </a:solidFill>
                <a:ea typeface="DejaVu Sans Mono" panose="020B0609030804020204" pitchFamily="49" charset="0"/>
                <a:cs typeface="Courier New" panose="02070309020205020404" pitchFamily="49" charset="0"/>
              </a:rPr>
              <a:t> 0 </a:t>
            </a:r>
            <a:r>
              <a:rPr lang="de-DE" b="0" dirty="0" err="1" smtClean="0">
                <a:solidFill>
                  <a:schemeClr val="tx1"/>
                </a:solidFill>
                <a:ea typeface="DejaVu Sans Mono" panose="020B0609030804020204" pitchFamily="49" charset="0"/>
                <a:cs typeface="Courier New" panose="02070309020205020404" pitchFamily="49" charset="0"/>
              </a:rPr>
              <a:t>if</a:t>
            </a:r>
            <a:r>
              <a:rPr lang="de-DE" b="0" dirty="0" smtClean="0">
                <a:solidFill>
                  <a:schemeClr val="tx1"/>
                </a:solidFill>
                <a:ea typeface="DejaVu Sans Mono" panose="020B0609030804020204" pitchFamily="49" charset="0"/>
                <a:cs typeface="Courier New" panose="02070309020205020404" pitchFamily="49" charset="0"/>
              </a:rPr>
              <a:t> C </a:t>
            </a:r>
            <a:r>
              <a:rPr lang="de-DE" b="0" dirty="0" err="1" smtClean="0">
                <a:solidFill>
                  <a:schemeClr val="tx1"/>
                </a:solidFill>
                <a:ea typeface="DejaVu Sans Mono" panose="020B0609030804020204" pitchFamily="49" charset="0"/>
                <a:cs typeface="Courier New" panose="02070309020205020404" pitchFamily="49" charset="0"/>
              </a:rPr>
              <a:t>has</a:t>
            </a:r>
            <a:r>
              <a:rPr lang="de-DE" b="0" dirty="0" smtClean="0">
                <a:solidFill>
                  <a:schemeClr val="tx1"/>
                </a:solidFill>
                <a:ea typeface="DejaVu Sans Mono" panose="020B0609030804020204" pitchFamily="49" charset="0"/>
                <a:cs typeface="Courier New" panose="02070309020205020404" pitchFamily="49" charset="0"/>
              </a:rPr>
              <a:t> 0 in </a:t>
            </a:r>
            <a:r>
              <a:rPr lang="de-DE" b="0" dirty="0" err="1" smtClean="0">
                <a:solidFill>
                  <a:schemeClr val="tx1"/>
                </a:solidFill>
                <a:ea typeface="DejaVu Sans Mono" panose="020B0609030804020204" pitchFamily="49" charset="0"/>
                <a:cs typeface="Courier New" panose="02070309020205020404" pitchFamily="49" charset="0"/>
              </a:rPr>
              <a:t>their</a:t>
            </a:r>
            <a:r>
              <a:rPr lang="de-DE" b="0" dirty="0" smtClean="0">
                <a:solidFill>
                  <a:schemeClr val="tx1"/>
                </a:solidFill>
                <a:ea typeface="DejaVu Sans Mono" panose="020B0609030804020204" pitchFamily="49" charset="0"/>
                <a:cs typeface="Courier New" panose="02070309020205020404" pitchFamily="49" charset="0"/>
              </a:rPr>
              <a:t> </a:t>
            </a:r>
            <a:r>
              <a:rPr lang="de-DE" b="0" dirty="0" err="1" smtClean="0">
                <a:solidFill>
                  <a:schemeClr val="tx1"/>
                </a:solidFill>
                <a:ea typeface="DejaVu Sans Mono" panose="020B0609030804020204" pitchFamily="49" charset="0"/>
                <a:cs typeface="Courier New" panose="02070309020205020404" pitchFamily="49" charset="0"/>
              </a:rPr>
              <a:t>position</a:t>
            </a:r>
            <a:r>
              <a:rPr lang="de-DE" b="0" dirty="0" smtClean="0">
                <a:solidFill>
                  <a:schemeClr val="tx1"/>
                </a:solidFill>
                <a:ea typeface="DejaVu Sans Mono" panose="020B0609030804020204" pitchFamily="49" charset="0"/>
                <a:cs typeface="Courier New" panose="02070309020205020404" pitchFamily="49" charset="0"/>
              </a:rPr>
              <a:t>. C </a:t>
            </a:r>
            <a:r>
              <a:rPr lang="de-DE" b="0" dirty="0" err="1" smtClean="0">
                <a:solidFill>
                  <a:schemeClr val="tx1"/>
                </a:solidFill>
                <a:ea typeface="DejaVu Sans Mono" panose="020B0609030804020204" pitchFamily="49" charset="0"/>
                <a:cs typeface="Courier New" panose="02070309020205020404" pitchFamily="49" charset="0"/>
              </a:rPr>
              <a:t>is</a:t>
            </a:r>
            <a:r>
              <a:rPr lang="de-DE" b="0" dirty="0" smtClean="0">
                <a:solidFill>
                  <a:schemeClr val="tx1"/>
                </a:solidFill>
                <a:ea typeface="DejaVu Sans Mono" panose="020B0609030804020204" pitchFamily="49" charset="0"/>
                <a:cs typeface="Courier New" panose="02070309020205020404" pitchFamily="49" charset="0"/>
              </a:rPr>
              <a:t> a so-</a:t>
            </a:r>
            <a:r>
              <a:rPr lang="de-DE" b="0" dirty="0" err="1" smtClean="0">
                <a:solidFill>
                  <a:schemeClr val="tx1"/>
                </a:solidFill>
                <a:ea typeface="DejaVu Sans Mono" panose="020B0609030804020204" pitchFamily="49" charset="0"/>
                <a:cs typeface="Courier New" panose="02070309020205020404" pitchFamily="49" charset="0"/>
              </a:rPr>
              <a:t>called</a:t>
            </a:r>
            <a:r>
              <a:rPr lang="de-DE" b="0" dirty="0" smtClean="0">
                <a:solidFill>
                  <a:schemeClr val="tx1"/>
                </a:solidFill>
                <a:ea typeface="DejaVu Sans Mono" panose="020B0609030804020204" pitchFamily="49" charset="0"/>
                <a:cs typeface="Courier New" panose="02070309020205020404" pitchFamily="49" charset="0"/>
              </a:rPr>
              <a:t> </a:t>
            </a:r>
            <a:r>
              <a:rPr lang="de-DE" dirty="0" err="1" smtClean="0">
                <a:solidFill>
                  <a:schemeClr val="tx1"/>
                </a:solidFill>
                <a:ea typeface="DejaVu Sans Mono" panose="020B0609030804020204" pitchFamily="49" charset="0"/>
                <a:cs typeface="Courier New" panose="02070309020205020404" pitchFamily="49" charset="0"/>
              </a:rPr>
              <a:t>mask</a:t>
            </a:r>
            <a:r>
              <a:rPr lang="de-DE" b="0" dirty="0" smtClean="0">
                <a:solidFill>
                  <a:schemeClr val="tx1"/>
                </a:solidFill>
                <a:ea typeface="DejaVu Sans Mono" panose="020B0609030804020204" pitchFamily="49" charset="0"/>
                <a:cs typeface="Courier New" panose="02070309020205020404" pitchFamily="49" charset="0"/>
              </a:rPr>
              <a:t>.</a:t>
            </a:r>
            <a:endParaRPr lang="de-DE" b="0" dirty="0" smtClean="0">
              <a:solidFill>
                <a:srgbClr val="FF0000"/>
              </a:solidFill>
              <a:ea typeface="DejaVu Sans Mono" panose="020B0609030804020204" pitchFamily="49" charset="0"/>
              <a:cs typeface="Courier New" panose="02070309020205020404" pitchFamily="49" charset="0"/>
            </a:endParaRP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dirty="0" smtClean="0">
                <a:ea typeface="DejaVu Sans Mono" panose="020B0609030804020204" pitchFamily="49" charset="0"/>
                <a:cs typeface="Courier New" panose="02070309020205020404" pitchFamily="49" charset="0"/>
              </a:rPr>
              <a:t> </a:t>
            </a:r>
          </a:p>
        </p:txBody>
      </p:sp>
    </p:spTree>
    <p:extLst>
      <p:ext uri="{BB962C8B-B14F-4D97-AF65-F5344CB8AC3E}">
        <p14:creationId xmlns:p14="http://schemas.microsoft.com/office/powerpoint/2010/main" val="15781290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noProof="0" dirty="0" err="1" smtClean="0">
                <a:latin typeface="Arial" charset="0"/>
                <a:ea typeface="ＭＳ Ｐゴシック"/>
                <a:cs typeface="Arial" charset="0"/>
              </a:rPr>
              <a:t>Let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further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discuss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code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by</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71" y="1573273"/>
            <a:ext cx="5701194" cy="1199217"/>
          </a:xfrm>
          <a:prstGeom prst="rect">
            <a:avLst/>
          </a:prstGeom>
        </p:spPr>
      </p:pic>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lnSpcReduction="10000"/>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endParaRPr lang="de-DE" dirty="0" smtClean="0">
              <a:ea typeface="DejaVu Sans Mono" panose="020B0609030804020204" pitchFamily="49" charset="0"/>
              <a:cs typeface="Courier New" panose="02070309020205020404" pitchFamily="49" charset="0"/>
            </a:endParaRPr>
          </a:p>
          <a:p>
            <a:pPr>
              <a:spcBef>
                <a:spcPct val="0"/>
              </a:spcBef>
              <a:defRPr/>
            </a:pPr>
            <a:endParaRPr lang="de-DE" dirty="0" smtClean="0">
              <a:ea typeface="DejaVu Sans Mono" panose="020B0609030804020204" pitchFamily="49" charset="0"/>
              <a:cs typeface="Courier New" panose="02070309020205020404" pitchFamily="49" charset="0"/>
            </a:endParaRPr>
          </a:p>
          <a:p>
            <a:pPr>
              <a:spcBef>
                <a:spcPct val="0"/>
              </a:spcBef>
              <a:defRPr/>
            </a:pPr>
            <a:r>
              <a:rPr lang="de-DE" b="0" dirty="0" smtClean="0">
                <a:ea typeface="DejaVu Sans Mono" panose="020B0609030804020204" pitchFamily="49" charset="0"/>
                <a:cs typeface="Courier New" panose="02070309020205020404" pitchFamily="49" charset="0"/>
                <a:sym typeface="Wingdings" panose="05000000000000000000" pitchFamily="2" charset="2"/>
              </a:rPr>
              <a:t> </a:t>
            </a:r>
            <a:r>
              <a:rPr lang="de-DE" b="0" dirty="0" err="1" smtClean="0">
                <a:ea typeface="DejaVu Sans Mono" panose="020B0609030804020204" pitchFamily="49" charset="0"/>
                <a:cs typeface="Courier New" panose="02070309020205020404" pitchFamily="49" charset="0"/>
              </a:rPr>
              <a:t>How</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does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code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accomplish</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it</a:t>
            </a:r>
            <a:r>
              <a:rPr lang="de-DE" b="0" dirty="0" smtClean="0">
                <a:ea typeface="DejaVu Sans Mono" panose="020B0609030804020204" pitchFamily="49" charset="0"/>
                <a:cs typeface="Courier New" panose="02070309020205020404" pitchFamily="49" charset="0"/>
              </a:rPr>
              <a:t>?</a:t>
            </a:r>
          </a:p>
          <a:p>
            <a:pPr>
              <a:spcBef>
                <a:spcPct val="0"/>
              </a:spcBef>
              <a:defRPr/>
            </a:pPr>
            <a:endParaRPr lang="de-DE" b="0" dirty="0" smtClean="0">
              <a:ea typeface="DejaVu Sans Mono" panose="020B0609030804020204" pitchFamily="49" charset="0"/>
              <a:cs typeface="Courier New" panose="02070309020205020404" pitchFamily="49" charset="0"/>
            </a:endParaRPr>
          </a:p>
          <a:p>
            <a:pPr>
              <a:spcBef>
                <a:spcPct val="0"/>
              </a:spcBef>
              <a:defRPr/>
            </a:pPr>
            <a:r>
              <a:rPr lang="de-DE" b="0" dirty="0" smtClean="0">
                <a:ea typeface="DejaVu Sans Mono" panose="020B0609030804020204" pitchFamily="49" charset="0"/>
                <a:cs typeface="Courier New" panose="02070309020205020404" pitchFamily="49" charset="0"/>
              </a:rPr>
              <a:t>The </a:t>
            </a:r>
            <a:r>
              <a:rPr lang="de-DE" b="0" dirty="0" err="1" smtClean="0">
                <a:ea typeface="DejaVu Sans Mono" panose="020B0609030804020204" pitchFamily="49" charset="0"/>
                <a:cs typeface="Courier New" panose="02070309020205020404" pitchFamily="49" charset="0"/>
              </a:rPr>
              <a:t>code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puts</a:t>
            </a:r>
            <a:r>
              <a:rPr lang="de-DE" b="0" dirty="0" smtClean="0">
                <a:ea typeface="DejaVu Sans Mono" panose="020B0609030804020204" pitchFamily="49" charset="0"/>
                <a:cs typeface="Courier New" panose="02070309020205020404" pitchFamily="49" charset="0"/>
              </a:rPr>
              <a:t> 0 in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bits</a:t>
            </a:r>
            <a:r>
              <a:rPr lang="de-DE" b="0" dirty="0" smtClean="0">
                <a:ea typeface="DejaVu Sans Mono" panose="020B0609030804020204" pitchFamily="49" charset="0"/>
                <a:cs typeface="Courier New" panose="02070309020205020404" pitchFamily="49" charset="0"/>
              </a:rPr>
              <a:t> of DDRD </a:t>
            </a:r>
            <a:r>
              <a:rPr lang="de-DE" b="0" dirty="0" err="1" smtClean="0">
                <a:ea typeface="DejaVu Sans Mono" panose="020B0609030804020204" pitchFamily="49" charset="0"/>
                <a:cs typeface="Courier New" panose="02070309020205020404" pitchFamily="49" charset="0"/>
              </a:rPr>
              <a:t>corresponding</a:t>
            </a:r>
            <a:r>
              <a:rPr lang="de-DE" b="0" dirty="0" smtClean="0">
                <a:ea typeface="DejaVu Sans Mono" panose="020B0609030804020204" pitchFamily="49" charset="0"/>
                <a:cs typeface="Courier New" panose="02070309020205020404" pitchFamily="49" charset="0"/>
              </a:rPr>
              <a:t> to D2 </a:t>
            </a:r>
            <a:r>
              <a:rPr lang="de-DE" b="0" dirty="0" err="1" smtClean="0">
                <a:ea typeface="DejaVu Sans Mono" panose="020B0609030804020204" pitchFamily="49" charset="0"/>
                <a:cs typeface="Courier New" panose="02070309020205020404" pitchFamily="49" charset="0"/>
              </a:rPr>
              <a:t>and</a:t>
            </a:r>
            <a:r>
              <a:rPr lang="de-DE" b="0" dirty="0" smtClean="0">
                <a:ea typeface="DejaVu Sans Mono" panose="020B0609030804020204" pitchFamily="49" charset="0"/>
                <a:cs typeface="Courier New" panose="02070309020205020404" pitchFamily="49" charset="0"/>
              </a:rPr>
              <a:t> D3 </a:t>
            </a:r>
            <a:r>
              <a:rPr lang="de-DE" b="0" dirty="0" err="1" smtClean="0">
                <a:ea typeface="DejaVu Sans Mono" panose="020B0609030804020204" pitchFamily="49" charset="0"/>
                <a:cs typeface="Courier New" panose="02070309020205020404" pitchFamily="49" charset="0"/>
              </a:rPr>
              <a:t>pins</a:t>
            </a:r>
            <a:r>
              <a:rPr lang="de-DE" b="0" dirty="0" smtClean="0">
                <a:ea typeface="DejaVu Sans Mono" panose="020B0609030804020204" pitchFamily="49" charset="0"/>
                <a:cs typeface="Courier New" panose="02070309020205020404" pitchFamily="49" charset="0"/>
              </a:rPr>
              <a:t>. </a:t>
            </a:r>
          </a:p>
          <a:p>
            <a:pPr>
              <a:spcBef>
                <a:spcPct val="0"/>
              </a:spcBef>
              <a:defRPr/>
            </a:pPr>
            <a:endParaRPr lang="de-DE" b="0" dirty="0">
              <a:ea typeface="DejaVu Sans Mono" panose="020B0609030804020204" pitchFamily="49" charset="0"/>
              <a:cs typeface="Courier New" panose="02070309020205020404" pitchFamily="49" charset="0"/>
            </a:endParaRPr>
          </a:p>
          <a:p>
            <a:pPr>
              <a:spcBef>
                <a:spcPct val="0"/>
              </a:spcBef>
              <a:defRPr/>
            </a:pPr>
            <a:r>
              <a:rPr lang="de-DE" dirty="0" err="1" smtClean="0">
                <a:ea typeface="DejaVu Sans Mono" panose="020B0609030804020204" pitchFamily="49" charset="0"/>
                <a:cs typeface="Courier New" panose="02070309020205020404" pitchFamily="49" charset="0"/>
              </a:rPr>
              <a:t>Why</a:t>
            </a:r>
            <a:r>
              <a:rPr lang="de-DE" dirty="0" smtClean="0">
                <a:ea typeface="DejaVu Sans Mono" panose="020B0609030804020204" pitchFamily="49" charset="0"/>
                <a:cs typeface="Courier New" panose="02070309020205020404" pitchFamily="49" charset="0"/>
              </a:rPr>
              <a:t> 0?</a:t>
            </a:r>
          </a:p>
          <a:p>
            <a:pPr>
              <a:spcBef>
                <a:spcPct val="0"/>
              </a:spcBef>
              <a:defRPr/>
            </a:pPr>
            <a:r>
              <a:rPr lang="de-DE" b="0" dirty="0" err="1" smtClean="0">
                <a:ea typeface="DejaVu Sans Mono" panose="020B0609030804020204" pitchFamily="49" charset="0"/>
                <a:cs typeface="Courier New" panose="02070309020205020404" pitchFamily="49" charset="0"/>
              </a:rPr>
              <a:t>Because</a:t>
            </a:r>
            <a:r>
              <a:rPr lang="de-DE" dirty="0" smtClean="0">
                <a:ea typeface="DejaVu Sans Mono" panose="020B0609030804020204" pitchFamily="49" charset="0"/>
                <a:cs typeface="Courier New" panose="02070309020205020404" pitchFamily="49" charset="0"/>
              </a:rPr>
              <a:t> </a:t>
            </a:r>
            <a:r>
              <a:rPr lang="de-DE" dirty="0" err="1" smtClean="0">
                <a:solidFill>
                  <a:srgbClr val="FF0000"/>
                </a:solidFill>
                <a:ea typeface="DejaVu Sans Mono" panose="020B0609030804020204" pitchFamily="49" charset="0"/>
                <a:cs typeface="Courier New" panose="02070309020205020404" pitchFamily="49" charset="0"/>
              </a:rPr>
              <a:t>specification</a:t>
            </a:r>
            <a:r>
              <a:rPr lang="de-DE"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says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that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zeros</a:t>
            </a:r>
            <a:r>
              <a:rPr lang="de-DE" b="0" dirty="0" smtClean="0">
                <a:ea typeface="DejaVu Sans Mono" panose="020B0609030804020204" pitchFamily="49" charset="0"/>
                <a:cs typeface="Courier New" panose="02070309020205020404" pitchFamily="49" charset="0"/>
              </a:rPr>
              <a:t> in </a:t>
            </a:r>
            <a:r>
              <a:rPr lang="de-DE" dirty="0" smtClean="0">
                <a:ea typeface="DejaVu Sans Mono" panose="020B0609030804020204" pitchFamily="49" charset="0"/>
                <a:cs typeface="Courier New" panose="02070309020205020404" pitchFamily="49" charset="0"/>
              </a:rPr>
              <a:t>DDRs </a:t>
            </a:r>
            <a:r>
              <a:rPr lang="de-DE" b="0" dirty="0" err="1" smtClean="0">
                <a:ea typeface="DejaVu Sans Mono" panose="020B0609030804020204" pitchFamily="49" charset="0"/>
                <a:cs typeface="Courier New" panose="02070309020205020404" pitchFamily="49" charset="0"/>
              </a:rPr>
              <a:t>are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for</a:t>
            </a:r>
            <a:r>
              <a:rPr lang="de-DE" b="0" dirty="0" smtClean="0">
                <a:ea typeface="DejaVu Sans Mono" panose="020B0609030804020204" pitchFamily="49" charset="0"/>
                <a:cs typeface="Courier New" panose="02070309020205020404" pitchFamily="49" charset="0"/>
              </a:rPr>
              <a:t> </a:t>
            </a:r>
            <a:r>
              <a:rPr lang="de-DE" dirty="0" err="1" smtClean="0">
                <a:ea typeface="DejaVu Sans Mono" panose="020B0609030804020204" pitchFamily="49" charset="0"/>
                <a:cs typeface="Courier New" panose="02070309020205020404" pitchFamily="49" charset="0"/>
              </a:rPr>
              <a:t>input</a:t>
            </a:r>
            <a:r>
              <a:rPr lang="de-DE" dirty="0">
                <a:ea typeface="DejaVu Sans Mono" panose="020B0609030804020204" pitchFamily="49" charset="0"/>
                <a:cs typeface="Courier New" panose="02070309020205020404" pitchFamily="49" charset="0"/>
              </a:rPr>
              <a:t>!</a:t>
            </a:r>
          </a:p>
          <a:p>
            <a:pPr>
              <a:spcBef>
                <a:spcPct val="0"/>
              </a:spcBef>
              <a:defRPr/>
            </a:pPr>
            <a:r>
              <a:rPr lang="de-DE" dirty="0" smtClean="0">
                <a:ea typeface="DejaVu Sans Mono" panose="020B0609030804020204" pitchFamily="49" charset="0"/>
                <a:cs typeface="Courier New" panose="02070309020205020404" pitchFamily="49" charset="0"/>
              </a:rPr>
              <a:t> </a:t>
            </a:r>
          </a:p>
        </p:txBody>
      </p:sp>
    </p:spTree>
    <p:extLst>
      <p:ext uri="{BB962C8B-B14F-4D97-AF65-F5344CB8AC3E}">
        <p14:creationId xmlns:p14="http://schemas.microsoft.com/office/powerpoint/2010/main" val="40106655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noProof="0" dirty="0" err="1" smtClean="0">
                <a:latin typeface="Arial" charset="0"/>
                <a:ea typeface="ＭＳ Ｐゴシック"/>
                <a:cs typeface="Arial" charset="0"/>
              </a:rPr>
              <a:t>Let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further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discuss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code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by</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lnSpcReduction="10000"/>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endParaRPr lang="de-DE" dirty="0" smtClean="0">
              <a:ea typeface="DejaVu Sans Mono" panose="020B0609030804020204" pitchFamily="49" charset="0"/>
              <a:cs typeface="Courier New" panose="02070309020205020404" pitchFamily="49" charset="0"/>
            </a:endParaRPr>
          </a:p>
          <a:p>
            <a:pPr>
              <a:spcBef>
                <a:spcPct val="0"/>
              </a:spcBef>
              <a:defRPr/>
            </a:pPr>
            <a:r>
              <a:rPr lang="de-DE" dirty="0" err="1" smtClean="0">
                <a:ea typeface="DejaVu Sans Mono" panose="020B0609030804020204" pitchFamily="49" charset="0"/>
                <a:cs typeface="Courier New" panose="02070309020205020404" pitchFamily="49" charset="0"/>
              </a:rPr>
              <a:t>What</a:t>
            </a:r>
            <a:r>
              <a:rPr lang="de-DE" dirty="0" smtClean="0">
                <a:ea typeface="DejaVu Sans Mono" panose="020B0609030804020204" pitchFamily="49" charset="0"/>
                <a:cs typeface="Courier New" panose="02070309020205020404" pitchFamily="49" charset="0"/>
              </a:rPr>
              <a:t> </a:t>
            </a:r>
            <a:r>
              <a:rPr lang="de-DE" dirty="0" err="1" smtClean="0">
                <a:ea typeface="DejaVu Sans Mono" panose="020B0609030804020204" pitchFamily="49" charset="0"/>
                <a:cs typeface="Courier New" panose="02070309020205020404" pitchFamily="49" charset="0"/>
              </a:rPr>
              <a:t>is</a:t>
            </a:r>
            <a:r>
              <a:rPr lang="de-DE"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PORTD</a:t>
            </a:r>
            <a:r>
              <a:rPr lang="de-DE" dirty="0" smtClean="0">
                <a:ea typeface="DejaVu Sans Mono" panose="020B0609030804020204" pitchFamily="49" charset="0"/>
                <a:cs typeface="Courier New" panose="02070309020205020404" pitchFamily="49" charset="0"/>
              </a:rPr>
              <a:t>?</a:t>
            </a: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b="0" dirty="0" err="1" smtClean="0">
                <a:ea typeface="DejaVu Sans Mono" panose="020B0609030804020204" pitchFamily="49" charset="0"/>
                <a:cs typeface="Courier New" panose="02070309020205020404" pitchFamily="49" charset="0"/>
              </a:rPr>
              <a:t>We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discussed</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that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pin</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can</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be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either</a:t>
            </a:r>
            <a:r>
              <a:rPr lang="de-DE" b="0" dirty="0" smtClean="0">
                <a:ea typeface="DejaVu Sans Mono" panose="020B0609030804020204" pitchFamily="49" charset="0"/>
                <a:cs typeface="Courier New" panose="02070309020205020404" pitchFamily="49" charset="0"/>
              </a:rPr>
              <a:t> </a:t>
            </a:r>
            <a:r>
              <a:rPr lang="de-DE" dirty="0" smtClean="0">
                <a:solidFill>
                  <a:srgbClr val="00B050"/>
                </a:solidFill>
                <a:ea typeface="DejaVu Sans Mono" panose="020B0609030804020204" pitchFamily="49" charset="0"/>
                <a:cs typeface="Courier New" panose="02070309020205020404" pitchFamily="49" charset="0"/>
              </a:rPr>
              <a:t>Input</a:t>
            </a:r>
            <a:r>
              <a:rPr lang="de-DE"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or</a:t>
            </a:r>
            <a:r>
              <a:rPr lang="de-DE" dirty="0" smtClean="0">
                <a:ea typeface="DejaVu Sans Mono" panose="020B0609030804020204" pitchFamily="49" charset="0"/>
                <a:cs typeface="Courier New" panose="02070309020205020404" pitchFamily="49" charset="0"/>
              </a:rPr>
              <a:t> </a:t>
            </a:r>
            <a:r>
              <a:rPr lang="de-DE" dirty="0" smtClean="0">
                <a:solidFill>
                  <a:srgbClr val="0070C0"/>
                </a:solidFill>
                <a:ea typeface="DejaVu Sans Mono" panose="020B0609030804020204" pitchFamily="49" charset="0"/>
                <a:cs typeface="Courier New" panose="02070309020205020404" pitchFamily="49" charset="0"/>
              </a:rPr>
              <a:t>Output</a:t>
            </a:r>
            <a:r>
              <a:rPr lang="de-DE" b="0" dirty="0" smtClean="0">
                <a:ea typeface="DejaVu Sans Mono" panose="020B0609030804020204" pitchFamily="49" charset="0"/>
                <a:cs typeface="Courier New" panose="02070309020205020404" pitchFamily="49" charset="0"/>
              </a:rPr>
              <a:t>.</a:t>
            </a: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b="0" dirty="0" err="1" smtClean="0">
                <a:ea typeface="DejaVu Sans Mono" panose="020B0609030804020204" pitchFamily="49" charset="0"/>
                <a:cs typeface="Courier New" panose="02070309020205020404" pitchFamily="49" charset="0"/>
              </a:rPr>
              <a:t>For</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output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we</a:t>
            </a:r>
            <a:r>
              <a:rPr lang="de-DE" b="0" dirty="0" smtClean="0">
                <a:ea typeface="DejaVu Sans Mono" panose="020B0609030804020204" pitchFamily="49" charset="0"/>
                <a:cs typeface="Courier New" panose="02070309020205020404" pitchFamily="49" charset="0"/>
              </a:rPr>
              <a:t> must </a:t>
            </a:r>
            <a:r>
              <a:rPr lang="de-DE" b="0" dirty="0" err="1" smtClean="0">
                <a:ea typeface="DejaVu Sans Mono" panose="020B0609030804020204" pitchFamily="49" charset="0"/>
                <a:cs typeface="Courier New" panose="02070309020205020404" pitchFamily="49" charset="0"/>
              </a:rPr>
              <a:t>have</a:t>
            </a:r>
            <a:r>
              <a:rPr lang="de-DE" b="0" dirty="0" smtClean="0">
                <a:ea typeface="DejaVu Sans Mono" panose="020B0609030804020204" pitchFamily="49" charset="0"/>
                <a:cs typeface="Courier New" panose="02070309020205020404" pitchFamily="49" charset="0"/>
              </a:rPr>
              <a:t> a </a:t>
            </a:r>
            <a:r>
              <a:rPr lang="de-DE" b="0" dirty="0" err="1" smtClean="0">
                <a:ea typeface="DejaVu Sans Mono" panose="020B0609030804020204" pitchFamily="49" charset="0"/>
                <a:cs typeface="Courier New" panose="02070309020205020404" pitchFamily="49" charset="0"/>
              </a:rPr>
              <a:t>place</a:t>
            </a:r>
            <a:r>
              <a:rPr lang="de-DE" b="0" dirty="0" smtClean="0">
                <a:ea typeface="DejaVu Sans Mono" panose="020B0609030804020204" pitchFamily="49" charset="0"/>
                <a:cs typeface="Courier New" panose="02070309020205020404" pitchFamily="49" charset="0"/>
              </a:rPr>
              <a:t> in </a:t>
            </a:r>
            <a:r>
              <a:rPr lang="de-DE" b="0" dirty="0" err="1" smtClean="0">
                <a:ea typeface="DejaVu Sans Mono" panose="020B0609030804020204" pitchFamily="49" charset="0"/>
                <a:cs typeface="Courier New" panose="02070309020205020404" pitchFamily="49" charset="0"/>
              </a:rPr>
              <a:t>memory</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defining</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what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to</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output</a:t>
            </a:r>
            <a:r>
              <a:rPr lang="de-DE" b="0" dirty="0" smtClean="0">
                <a:ea typeface="DejaVu Sans Mono" panose="020B0609030804020204" pitchFamily="49" charset="0"/>
                <a:cs typeface="Courier New" panose="02070309020205020404" pitchFamily="49" charset="0"/>
              </a:rPr>
              <a:t>, 1 </a:t>
            </a:r>
            <a:r>
              <a:rPr lang="de-DE" b="0" dirty="0" err="1" smtClean="0">
                <a:ea typeface="DejaVu Sans Mono" panose="020B0609030804020204" pitchFamily="49" charset="0"/>
                <a:cs typeface="Courier New" panose="02070309020205020404" pitchFamily="49" charset="0"/>
              </a:rPr>
              <a:t>or</a:t>
            </a:r>
            <a:r>
              <a:rPr lang="de-DE" b="0" dirty="0" smtClean="0">
                <a:ea typeface="DejaVu Sans Mono" panose="020B0609030804020204" pitchFamily="49" charset="0"/>
                <a:cs typeface="Courier New" panose="02070309020205020404" pitchFamily="49" charset="0"/>
              </a:rPr>
              <a:t> 0. This </a:t>
            </a:r>
            <a:r>
              <a:rPr lang="de-DE" b="0" dirty="0" err="1" smtClean="0">
                <a:ea typeface="DejaVu Sans Mono" panose="020B0609030804020204" pitchFamily="49" charset="0"/>
                <a:cs typeface="Courier New" panose="02070309020205020404" pitchFamily="49" charset="0"/>
              </a:rPr>
              <a:t>place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called</a:t>
            </a:r>
            <a:r>
              <a:rPr lang="de-DE" b="0"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PORT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And</a:t>
            </a:r>
            <a:r>
              <a:rPr lang="de-DE" b="0"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D</a:t>
            </a:r>
            <a:r>
              <a:rPr lang="de-DE"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stands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for</a:t>
            </a:r>
            <a:r>
              <a:rPr lang="de-DE" b="0" dirty="0" smtClean="0">
                <a:ea typeface="DejaVu Sans Mono" panose="020B0609030804020204" pitchFamily="49" charset="0"/>
                <a:cs typeface="Courier New" panose="02070309020205020404" pitchFamily="49" charset="0"/>
              </a:rPr>
              <a:t> </a:t>
            </a:r>
            <a:br>
              <a:rPr lang="de-DE" b="0" dirty="0" smtClean="0">
                <a:ea typeface="DejaVu Sans Mono" panose="020B0609030804020204" pitchFamily="49" charset="0"/>
                <a:cs typeface="Courier New" panose="02070309020205020404" pitchFamily="49" charset="0"/>
              </a:rPr>
            </a:br>
            <a:r>
              <a:rPr lang="de-DE" b="0" dirty="0" smtClean="0">
                <a:ea typeface="DejaVu Sans Mono" panose="020B0609030804020204" pitchFamily="49" charset="0"/>
                <a:cs typeface="Courier New" panose="02070309020205020404" pitchFamily="49" charset="0"/>
              </a:rPr>
              <a:t>D </a:t>
            </a:r>
            <a:r>
              <a:rPr lang="de-DE" b="0" dirty="0" err="1" smtClean="0">
                <a:ea typeface="DejaVu Sans Mono" panose="020B0609030804020204" pitchFamily="49" charset="0"/>
                <a:cs typeface="Courier New" panose="02070309020205020404" pitchFamily="49" charset="0"/>
              </a:rPr>
              <a:t>group</a:t>
            </a:r>
            <a:r>
              <a:rPr lang="de-DE" b="0" dirty="0" smtClean="0">
                <a:ea typeface="DejaVu Sans Mono" panose="020B0609030804020204" pitchFamily="49" charset="0"/>
                <a:cs typeface="Courier New" panose="02070309020205020404" pitchFamily="49" charset="0"/>
              </a:rPr>
              <a:t> of </a:t>
            </a:r>
            <a:r>
              <a:rPr lang="de-DE" b="0" dirty="0" err="1" smtClean="0">
                <a:ea typeface="DejaVu Sans Mono" panose="020B0609030804020204" pitchFamily="49" charset="0"/>
                <a:cs typeface="Courier New" panose="02070309020205020404" pitchFamily="49" charset="0"/>
              </a:rPr>
              <a:t>pins</a:t>
            </a:r>
            <a:r>
              <a:rPr lang="de-DE" b="0" dirty="0" smtClean="0">
                <a:ea typeface="DejaVu Sans Mono" panose="020B0609030804020204" pitchFamily="49" charset="0"/>
                <a:cs typeface="Courier New" panose="02070309020205020404" pitchFamily="49" charset="0"/>
              </a:rPr>
              <a:t> = </a:t>
            </a:r>
            <a:r>
              <a:rPr lang="de-DE" dirty="0" err="1" smtClean="0">
                <a:ea typeface="DejaVu Sans Mono" panose="020B0609030804020204" pitchFamily="49" charset="0"/>
                <a:cs typeface="Courier New" panose="02070309020205020404" pitchFamily="49" charset="0"/>
              </a:rPr>
              <a:t>register</a:t>
            </a:r>
            <a:r>
              <a:rPr lang="de-DE" b="0" dirty="0" smtClean="0">
                <a:ea typeface="DejaVu Sans Mono" panose="020B0609030804020204" pitchFamily="49" charset="0"/>
                <a:cs typeface="Courier New" panose="02070309020205020404" pitchFamily="49" charset="0"/>
              </a:rPr>
              <a:t>.</a:t>
            </a:r>
            <a:endParaRPr lang="de-DE" b="0" dirty="0">
              <a:ea typeface="DejaVu Sans Mono" panose="020B0609030804020204" pitchFamily="49" charset="0"/>
              <a:cs typeface="Courier New" panose="02070309020205020404" pitchFamily="49" charset="0"/>
            </a:endParaRPr>
          </a:p>
          <a:p>
            <a:pPr>
              <a:spcBef>
                <a:spcPct val="0"/>
              </a:spcBef>
              <a:defRPr/>
            </a:pPr>
            <a:r>
              <a:rPr lang="de-DE" dirty="0" smtClean="0">
                <a:ea typeface="DejaVu Sans Mono" panose="020B0609030804020204" pitchFamily="49" charset="0"/>
                <a:cs typeface="Courier New" panose="02070309020205020404" pitchFamily="49" charset="0"/>
              </a:rPr>
              <a:t> </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14" y="1672480"/>
            <a:ext cx="5328699" cy="1073273"/>
          </a:xfrm>
          <a:prstGeom prst="rect">
            <a:avLst/>
          </a:prstGeom>
        </p:spPr>
      </p:pic>
    </p:spTree>
    <p:extLst>
      <p:ext uri="{BB962C8B-B14F-4D97-AF65-F5344CB8AC3E}">
        <p14:creationId xmlns:p14="http://schemas.microsoft.com/office/powerpoint/2010/main" val="1981729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noProof="0" dirty="0" err="1" smtClean="0">
                <a:latin typeface="Arial" charset="0"/>
                <a:ea typeface="ＭＳ Ｐゴシック"/>
                <a:cs typeface="Arial" charset="0"/>
              </a:rPr>
              <a:t>Let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further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discuss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code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by</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b="0" dirty="0" err="1" smtClean="0">
                <a:ea typeface="DejaVu Sans Mono" panose="020B0609030804020204" pitchFamily="49" charset="0"/>
                <a:cs typeface="Courier New" panose="02070309020205020404" pitchFamily="49" charset="0"/>
              </a:rPr>
              <a:t>Wait</a:t>
            </a:r>
            <a:r>
              <a:rPr lang="de-DE" b="0" dirty="0" smtClean="0">
                <a:ea typeface="DejaVu Sans Mono" panose="020B0609030804020204" pitchFamily="49" charset="0"/>
                <a:cs typeface="Courier New" panose="02070309020205020404" pitchFamily="49" charset="0"/>
              </a:rPr>
              <a:t>, but </a:t>
            </a:r>
            <a:r>
              <a:rPr lang="de-DE" b="0" dirty="0" err="1" smtClean="0">
                <a:ea typeface="DejaVu Sans Mono" panose="020B0609030804020204" pitchFamily="49" charset="0"/>
                <a:cs typeface="Courier New" panose="02070309020205020404" pitchFamily="49" charset="0"/>
              </a:rPr>
              <a:t>we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are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already</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using</a:t>
            </a:r>
            <a:r>
              <a:rPr lang="de-DE" b="0" dirty="0" smtClean="0">
                <a:ea typeface="DejaVu Sans Mono" panose="020B0609030804020204" pitchFamily="49" charset="0"/>
                <a:cs typeface="Courier New" panose="02070309020205020404" pitchFamily="49" charset="0"/>
              </a:rPr>
              <a:t> </a:t>
            </a:r>
            <a:r>
              <a:rPr lang="de-DE" dirty="0" smtClean="0">
                <a:ea typeface="DejaVu Sans Mono" panose="020B0609030804020204" pitchFamily="49" charset="0"/>
                <a:cs typeface="Courier New" panose="02070309020205020404" pitchFamily="49" charset="0"/>
              </a:rPr>
              <a:t>D </a:t>
            </a:r>
            <a:r>
              <a:rPr lang="de-DE" b="0" dirty="0" err="1" smtClean="0">
                <a:ea typeface="DejaVu Sans Mono" panose="020B0609030804020204" pitchFamily="49" charset="0"/>
                <a:cs typeface="Courier New" panose="02070309020205020404" pitchFamily="49" charset="0"/>
              </a:rPr>
              <a:t>pins</a:t>
            </a:r>
            <a:r>
              <a:rPr lang="de-DE" b="0" dirty="0" smtClean="0">
                <a:ea typeface="DejaVu Sans Mono" panose="020B0609030804020204" pitchFamily="49" charset="0"/>
                <a:cs typeface="Courier New" panose="02070309020205020404" pitchFamily="49" charset="0"/>
              </a:rPr>
              <a:t> (</a:t>
            </a:r>
            <a:r>
              <a:rPr lang="de-DE" dirty="0" smtClean="0">
                <a:ea typeface="DejaVu Sans Mono" panose="020B0609030804020204" pitchFamily="49" charset="0"/>
                <a:cs typeface="Courier New" panose="02070309020205020404" pitchFamily="49" charset="0"/>
              </a:rPr>
              <a:t>D2</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and</a:t>
            </a:r>
            <a:r>
              <a:rPr lang="de-DE" b="0" dirty="0" smtClean="0">
                <a:ea typeface="DejaVu Sans Mono" panose="020B0609030804020204" pitchFamily="49" charset="0"/>
                <a:cs typeface="Courier New" panose="02070309020205020404" pitchFamily="49" charset="0"/>
              </a:rPr>
              <a:t> </a:t>
            </a:r>
            <a:r>
              <a:rPr lang="de-DE" dirty="0" smtClean="0">
                <a:ea typeface="DejaVu Sans Mono" panose="020B0609030804020204" pitchFamily="49" charset="0"/>
                <a:cs typeface="Courier New" panose="02070309020205020404" pitchFamily="49" charset="0"/>
              </a:rPr>
              <a:t>D3</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for</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buttons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right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use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those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pins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as</a:t>
            </a:r>
            <a:r>
              <a:rPr lang="de-DE" dirty="0" smtClean="0">
                <a:ea typeface="DejaVu Sans Mono" panose="020B0609030804020204" pitchFamily="49" charset="0"/>
                <a:cs typeface="Courier New" panose="02070309020205020404" pitchFamily="49" charset="0"/>
              </a:rPr>
              <a:t> </a:t>
            </a:r>
            <a:r>
              <a:rPr lang="de-DE" dirty="0" err="1" smtClean="0">
                <a:ea typeface="DejaVu Sans Mono" panose="020B0609030804020204" pitchFamily="49" charset="0"/>
                <a:cs typeface="Courier New" panose="02070309020205020404" pitchFamily="49" charset="0"/>
              </a:rPr>
              <a:t>inputs</a:t>
            </a:r>
            <a:r>
              <a:rPr lang="de-DE" b="0" dirty="0" smtClean="0">
                <a:ea typeface="DejaVu Sans Mono" panose="020B0609030804020204" pitchFamily="49" charset="0"/>
                <a:cs typeface="Courier New" panose="02070309020205020404" pitchFamily="49" charset="0"/>
              </a:rPr>
              <a:t>!</a:t>
            </a: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b="0" dirty="0" err="1" smtClean="0">
                <a:ea typeface="DejaVu Sans Mono" panose="020B0609030804020204" pitchFamily="49" charset="0"/>
                <a:cs typeface="Courier New" panose="02070309020205020404" pitchFamily="49" charset="0"/>
              </a:rPr>
              <a:t>What</a:t>
            </a:r>
            <a:r>
              <a:rPr lang="de-DE" b="0" dirty="0" smtClean="0">
                <a:ea typeface="DejaVu Sans Mono" panose="020B0609030804020204" pitchFamily="49" charset="0"/>
                <a:cs typeface="Courier New" panose="02070309020205020404" pitchFamily="49" charset="0"/>
              </a:rPr>
              <a:t> will </a:t>
            </a:r>
            <a:r>
              <a:rPr lang="de-DE" dirty="0" smtClean="0">
                <a:solidFill>
                  <a:srgbClr val="FF0000"/>
                </a:solidFill>
                <a:ea typeface="DejaVu Sans Mono" panose="020B0609030804020204" pitchFamily="49" charset="0"/>
                <a:cs typeface="Courier New" panose="02070309020205020404" pitchFamily="49" charset="0"/>
              </a:rPr>
              <a:t>PORT</a:t>
            </a:r>
            <a:r>
              <a:rPr lang="de-DE" dirty="0" smtClean="0">
                <a:ea typeface="DejaVu Sans Mono" panose="020B0609030804020204" pitchFamily="49" charset="0"/>
                <a:cs typeface="Courier New" panose="02070309020205020404" pitchFamily="49" charset="0"/>
              </a:rPr>
              <a:t> </a:t>
            </a:r>
            <a:r>
              <a:rPr lang="de-DE" b="0" dirty="0" smtClean="0">
                <a:ea typeface="DejaVu Sans Mono" panose="020B0609030804020204" pitchFamily="49" charset="0"/>
                <a:cs typeface="Courier New" panose="02070309020205020404" pitchFamily="49" charset="0"/>
              </a:rPr>
              <a:t>do, </a:t>
            </a:r>
            <a:r>
              <a:rPr lang="de-DE" b="0" dirty="0" err="1" smtClean="0">
                <a:ea typeface="DejaVu Sans Mono" panose="020B0609030804020204" pitchFamily="49" charset="0"/>
                <a:cs typeface="Courier New" panose="02070309020205020404" pitchFamily="49" charset="0"/>
              </a:rPr>
              <a:t>cofigured</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as</a:t>
            </a:r>
            <a:r>
              <a:rPr lang="de-DE" b="0" dirty="0" smtClean="0">
                <a:ea typeface="DejaVu Sans Mono" panose="020B0609030804020204" pitchFamily="49" charset="0"/>
                <a:cs typeface="Courier New" panose="02070309020205020404" pitchFamily="49" charset="0"/>
              </a:rPr>
              <a:t> an </a:t>
            </a:r>
            <a:r>
              <a:rPr lang="de-DE" dirty="0" err="1" smtClean="0">
                <a:solidFill>
                  <a:srgbClr val="00B050"/>
                </a:solidFill>
                <a:ea typeface="DejaVu Sans Mono" panose="020B0609030804020204" pitchFamily="49" charset="0"/>
                <a:cs typeface="Courier New" panose="02070309020205020404" pitchFamily="49" charset="0"/>
              </a:rPr>
              <a:t>input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It</a:t>
            </a:r>
            <a:r>
              <a:rPr lang="de-DE" b="0" dirty="0" smtClean="0">
                <a:ea typeface="DejaVu Sans Mono" panose="020B0609030804020204" pitchFamily="49" charset="0"/>
                <a:cs typeface="Courier New" panose="02070309020205020404" pitchFamily="49" charset="0"/>
              </a:rPr>
              <a:t> will </a:t>
            </a:r>
            <a:r>
              <a:rPr lang="de-DE" b="0" dirty="0" err="1" smtClean="0">
                <a:ea typeface="DejaVu Sans Mono" panose="020B0609030804020204" pitchFamily="49" charset="0"/>
                <a:cs typeface="Courier New" panose="02070309020205020404" pitchFamily="49" charset="0"/>
              </a:rPr>
              <a:t>define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future</a:t>
            </a:r>
            <a:r>
              <a:rPr lang="de-DE"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a:t>
            </a:r>
            <a:r>
              <a:rPr lang="de-DE" dirty="0" err="1" smtClean="0">
                <a:solidFill>
                  <a:srgbClr val="FF0000"/>
                </a:solidFill>
                <a:ea typeface="DejaVu Sans Mono" panose="020B0609030804020204" pitchFamily="49" charset="0"/>
                <a:cs typeface="Courier New" panose="02070309020205020404" pitchFamily="49" charset="0"/>
              </a:rPr>
              <a:t>default</a:t>
            </a:r>
            <a:r>
              <a:rPr lang="de-DE" dirty="0" smtClean="0">
                <a:solidFill>
                  <a:srgbClr val="FF0000"/>
                </a:solidFill>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value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one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that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input</a:t>
            </a:r>
            <a:r>
              <a:rPr lang="de-DE" b="0" dirty="0" smtClean="0">
                <a:ea typeface="DejaVu Sans Mono" panose="020B0609030804020204" pitchFamily="49" charset="0"/>
                <a:cs typeface="Courier New" panose="02070309020205020404" pitchFamily="49" charset="0"/>
              </a:rPr>
              <a:t> will hold </a:t>
            </a:r>
            <a:r>
              <a:rPr lang="de-DE" b="0" dirty="0" err="1" smtClean="0">
                <a:ea typeface="DejaVu Sans Mono" panose="020B0609030804020204" pitchFamily="49" charset="0"/>
                <a:cs typeface="Courier New" panose="02070309020205020404" pitchFamily="49" charset="0"/>
              </a:rPr>
              <a:t>when</a:t>
            </a:r>
            <a:r>
              <a:rPr lang="de-DE" b="0" dirty="0" smtClean="0">
                <a:ea typeface="DejaVu Sans Mono" panose="020B0609030804020204" pitchFamily="49" charset="0"/>
                <a:cs typeface="Courier New" panose="02070309020205020404" pitchFamily="49" charset="0"/>
              </a:rPr>
              <a:t> </a:t>
            </a:r>
            <a:r>
              <a:rPr lang="de-DE" u="sng" dirty="0" err="1" smtClean="0">
                <a:solidFill>
                  <a:srgbClr val="FF0000"/>
                </a:solidFill>
                <a:ea typeface="DejaVu Sans Mono" panose="020B0609030804020204" pitchFamily="49" charset="0"/>
                <a:cs typeface="Courier New" panose="02070309020205020404" pitchFamily="49" charset="0"/>
              </a:rPr>
              <a:t>disconnected</a:t>
            </a:r>
            <a:r>
              <a:rPr lang="de-DE" b="0" dirty="0" smtClean="0">
                <a:ea typeface="DejaVu Sans Mono" panose="020B0609030804020204" pitchFamily="49" charset="0"/>
                <a:cs typeface="Courier New" panose="02070309020205020404" pitchFamily="49" charset="0"/>
              </a:rPr>
              <a:t>.</a:t>
            </a:r>
            <a:r>
              <a:rPr lang="de-DE" dirty="0" smtClean="0">
                <a:ea typeface="DejaVu Sans Mono" panose="020B0609030804020204" pitchFamily="49" charset="0"/>
                <a:cs typeface="Courier New" panose="02070309020205020404" pitchFamily="49" charset="0"/>
              </a:rPr>
              <a:t> </a:t>
            </a: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b="0" dirty="0" smtClean="0">
                <a:ea typeface="DejaVu Sans Mono" panose="020B0609030804020204" pitchFamily="49" charset="0"/>
                <a:cs typeface="Courier New" panose="02070309020205020404" pitchFamily="49" charset="0"/>
              </a:rPr>
              <a:t>More </a:t>
            </a:r>
            <a:r>
              <a:rPr lang="de-DE" b="0" dirty="0" err="1" smtClean="0">
                <a:ea typeface="DejaVu Sans Mono" panose="020B0609030804020204" pitchFamily="49" charset="0"/>
                <a:cs typeface="Courier New" panose="02070309020205020404" pitchFamily="49" charset="0"/>
              </a:rPr>
              <a:t>about</a:t>
            </a:r>
            <a:r>
              <a:rPr lang="de-DE" b="0" dirty="0" smtClean="0">
                <a:ea typeface="DejaVu Sans Mono" panose="020B0609030804020204" pitchFamily="49" charset="0"/>
                <a:cs typeface="Courier New" panose="02070309020205020404" pitchFamily="49" charset="0"/>
              </a:rPr>
              <a:t> this </a:t>
            </a:r>
            <a:r>
              <a:rPr lang="de-DE" b="0" dirty="0" err="1" smtClean="0">
                <a:ea typeface="DejaVu Sans Mono" panose="020B0609030804020204" pitchFamily="49" charset="0"/>
                <a:cs typeface="Courier New" panose="02070309020205020404" pitchFamily="49" charset="0"/>
              </a:rPr>
              <a:t>behaviour</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later</a:t>
            </a:r>
            <a:r>
              <a:rPr lang="de-DE" b="0" dirty="0" smtClean="0">
                <a:ea typeface="DejaVu Sans Mono" panose="020B0609030804020204" pitchFamily="49" charset="0"/>
                <a:cs typeface="Courier New" panose="02070309020205020404" pitchFamily="49" charset="0"/>
              </a:rPr>
              <a:t>.</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14" y="1672480"/>
            <a:ext cx="5328699" cy="1073273"/>
          </a:xfrm>
          <a:prstGeom prst="rect">
            <a:avLst/>
          </a:prstGeom>
        </p:spPr>
      </p:pic>
    </p:spTree>
    <p:extLst>
      <p:ext uri="{BB962C8B-B14F-4D97-AF65-F5344CB8AC3E}">
        <p14:creationId xmlns:p14="http://schemas.microsoft.com/office/powerpoint/2010/main" val="33856305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noProof="0" dirty="0" err="1" smtClean="0">
                <a:latin typeface="Arial" charset="0"/>
                <a:ea typeface="ＭＳ Ｐゴシック"/>
                <a:cs typeface="Arial" charset="0"/>
              </a:rPr>
              <a:t>Let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further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discuss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code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by</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lnSpcReduction="10000"/>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dirty="0" smtClean="0">
                <a:ea typeface="DejaVu Sans Mono" panose="020B0609030804020204" pitchFamily="49" charset="0"/>
                <a:cs typeface="Courier New" panose="02070309020205020404" pitchFamily="49" charset="0"/>
              </a:rPr>
              <a:t>PORTD |= (1&lt;&lt;PD2);</a:t>
            </a:r>
          </a:p>
          <a:p>
            <a:pPr>
              <a:spcBef>
                <a:spcPct val="0"/>
              </a:spcBef>
              <a:defRPr/>
            </a:pPr>
            <a:endParaRPr lang="de-DE" dirty="0" smtClean="0">
              <a:ea typeface="DejaVu Sans Mono" panose="020B0609030804020204" pitchFamily="49" charset="0"/>
              <a:cs typeface="Courier New" panose="02070309020205020404" pitchFamily="49" charset="0"/>
            </a:endParaRPr>
          </a:p>
          <a:p>
            <a:pPr>
              <a:spcBef>
                <a:spcPct val="0"/>
              </a:spcBef>
              <a:defRPr/>
            </a:pPr>
            <a:r>
              <a:rPr lang="de-DE" b="0" dirty="0" smtClean="0">
                <a:ea typeface="DejaVu Sans Mono" panose="020B0609030804020204" pitchFamily="49" charset="0"/>
                <a:cs typeface="Courier New" panose="02070309020205020404" pitchFamily="49" charset="0"/>
              </a:rPr>
              <a:t>The </a:t>
            </a:r>
            <a:r>
              <a:rPr lang="de-DE" b="0" dirty="0" err="1" smtClean="0">
                <a:ea typeface="DejaVu Sans Mono" panose="020B0609030804020204" pitchFamily="49" charset="0"/>
                <a:cs typeface="Courier New" panose="02070309020205020404" pitchFamily="49" charset="0"/>
              </a:rPr>
              <a:t>code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used</a:t>
            </a:r>
            <a:r>
              <a:rPr lang="de-DE" b="0" dirty="0" smtClean="0">
                <a:ea typeface="DejaVu Sans Mono" panose="020B0609030804020204" pitchFamily="49" charset="0"/>
                <a:cs typeface="Courier New" panose="02070309020205020404" pitchFamily="49" charset="0"/>
              </a:rPr>
              <a:t> </a:t>
            </a:r>
            <a:r>
              <a:rPr lang="de-DE" dirty="0" err="1" smtClean="0">
                <a:solidFill>
                  <a:srgbClr val="FF0000"/>
                </a:solidFill>
                <a:ea typeface="DejaVu Sans Mono" panose="020B0609030804020204" pitchFamily="49" charset="0"/>
                <a:cs typeface="Courier New" panose="02070309020205020404" pitchFamily="49" charset="0"/>
              </a:rPr>
              <a:t>bitwise</a:t>
            </a:r>
            <a:r>
              <a:rPr lang="de-DE" dirty="0" smtClean="0">
                <a:solidFill>
                  <a:srgbClr val="FF0000"/>
                </a:solidFill>
                <a:ea typeface="DejaVu Sans Mono" panose="020B0609030804020204" pitchFamily="49" charset="0"/>
                <a:cs typeface="Courier New" panose="02070309020205020404" pitchFamily="49" charset="0"/>
              </a:rPr>
              <a:t> OR |= </a:t>
            </a:r>
            <a:r>
              <a:rPr lang="de-DE" b="0" dirty="0" smtClean="0">
                <a:ea typeface="DejaVu Sans Mono" panose="020B0609030804020204" pitchFamily="49" charset="0"/>
                <a:cs typeface="Courier New" panose="02070309020205020404" pitchFamily="49" charset="0"/>
              </a:rPr>
              <a:t>to </a:t>
            </a:r>
            <a:r>
              <a:rPr lang="de-DE" b="0" dirty="0" err="1" smtClean="0">
                <a:ea typeface="DejaVu Sans Mono" panose="020B0609030804020204" pitchFamily="49" charset="0"/>
                <a:cs typeface="Courier New" panose="02070309020205020404" pitchFamily="49" charset="0"/>
              </a:rPr>
              <a:t>ensure</a:t>
            </a:r>
            <a:r>
              <a:rPr lang="de-DE" b="0" dirty="0" smtClean="0">
                <a:ea typeface="DejaVu Sans Mono" panose="020B0609030804020204" pitchFamily="49" charset="0"/>
                <a:cs typeface="Courier New" panose="02070309020205020404" pitchFamily="49" charset="0"/>
              </a:rPr>
              <a:t> 1 in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position</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corresponding</a:t>
            </a:r>
            <a:r>
              <a:rPr lang="de-DE" b="0" dirty="0" smtClean="0">
                <a:ea typeface="DejaVu Sans Mono" panose="020B0609030804020204" pitchFamily="49" charset="0"/>
                <a:cs typeface="Courier New" panose="02070309020205020404" pitchFamily="49" charset="0"/>
              </a:rPr>
              <a:t> to PD2.</a:t>
            </a: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b="0" dirty="0" smtClean="0">
                <a:ea typeface="DejaVu Sans Mono" panose="020B0609030804020204" pitchFamily="49" charset="0"/>
                <a:cs typeface="Courier New" panose="02070309020205020404" pitchFamily="49" charset="0"/>
              </a:rPr>
              <a:t>In </a:t>
            </a:r>
            <a:r>
              <a:rPr lang="de-DE" b="0" dirty="0" err="1" smtClean="0">
                <a:ea typeface="DejaVu Sans Mono" panose="020B0609030804020204" pitchFamily="49" charset="0"/>
                <a:cs typeface="Courier New" panose="02070309020205020404" pitchFamily="49" charset="0"/>
              </a:rPr>
              <a:t>fact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button</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is</a:t>
            </a:r>
            <a:r>
              <a:rPr lang="de-DE" b="0"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a:t>
            </a:r>
            <a:r>
              <a:rPr lang="de-DE" dirty="0" err="1" smtClean="0">
                <a:solidFill>
                  <a:srgbClr val="FF0000"/>
                </a:solidFill>
                <a:ea typeface="DejaVu Sans Mono" panose="020B0609030804020204" pitchFamily="49" charset="0"/>
                <a:cs typeface="Courier New" panose="02070309020205020404" pitchFamily="49" charset="0"/>
              </a:rPr>
              <a:t>disconnected</a:t>
            </a:r>
            <a:r>
              <a:rPr lang="de-DE" dirty="0" smtClean="0">
                <a:solidFill>
                  <a:srgbClr val="FF0000"/>
                </a:solidFill>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when</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is</a:t>
            </a:r>
            <a:r>
              <a:rPr lang="de-DE" b="0"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not </a:t>
            </a:r>
            <a:r>
              <a:rPr lang="de-DE" dirty="0" err="1" smtClean="0">
                <a:solidFill>
                  <a:srgbClr val="FF0000"/>
                </a:solidFill>
                <a:ea typeface="DejaVu Sans Mono" panose="020B0609030804020204" pitchFamily="49" charset="0"/>
                <a:cs typeface="Courier New" panose="02070309020205020404" pitchFamily="49" charset="0"/>
              </a:rPr>
              <a:t>pressed</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and</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when</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you</a:t>
            </a:r>
            <a:r>
              <a:rPr lang="de-DE" dirty="0" smtClean="0">
                <a:ea typeface="DejaVu Sans Mono" panose="020B0609030804020204" pitchFamily="49" charset="0"/>
                <a:cs typeface="Courier New" panose="02070309020205020404" pitchFamily="49" charset="0"/>
              </a:rPr>
              <a:t> </a:t>
            </a:r>
            <a:r>
              <a:rPr lang="de-DE" dirty="0" smtClean="0">
                <a:solidFill>
                  <a:srgbClr val="00B050"/>
                </a:solidFill>
                <a:ea typeface="DejaVu Sans Mono" panose="020B0609030804020204" pitchFamily="49" charset="0"/>
                <a:cs typeface="Courier New" panose="02070309020205020404" pitchFamily="49" charset="0"/>
              </a:rPr>
              <a:t>press </a:t>
            </a:r>
            <a:r>
              <a:rPr lang="de-DE" dirty="0" err="1" smtClean="0">
                <a:solidFill>
                  <a:srgbClr val="00B050"/>
                </a:solidFill>
                <a:ea typeface="DejaVu Sans Mono" panose="020B0609030804020204" pitchFamily="49" charset="0"/>
                <a:cs typeface="Courier New" panose="02070309020205020404" pitchFamily="49" charset="0"/>
              </a:rPr>
              <a:t>it</a:t>
            </a:r>
            <a:r>
              <a:rPr lang="de-DE"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you</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close</a:t>
            </a:r>
            <a:r>
              <a:rPr lang="de-DE" b="0" dirty="0" smtClean="0">
                <a:ea typeface="DejaVu Sans Mono" panose="020B0609030804020204" pitchFamily="49" charset="0"/>
                <a:cs typeface="Courier New" panose="02070309020205020404" pitchFamily="49" charset="0"/>
              </a:rPr>
              <a:t> a </a:t>
            </a:r>
            <a:r>
              <a:rPr lang="de-DE" b="0" dirty="0" err="1" smtClean="0">
                <a:ea typeface="DejaVu Sans Mono" panose="020B0609030804020204" pitchFamily="49" charset="0"/>
                <a:cs typeface="Courier New" panose="02070309020205020404" pitchFamily="49" charset="0"/>
              </a:rPr>
              <a:t>contact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supplying</a:t>
            </a:r>
            <a:r>
              <a:rPr lang="de-DE" b="0" dirty="0" smtClean="0">
                <a:ea typeface="DejaVu Sans Mono" panose="020B0609030804020204" pitchFamily="49" charset="0"/>
                <a:cs typeface="Courier New" panose="02070309020205020404" pitchFamily="49" charset="0"/>
              </a:rPr>
              <a:t> </a:t>
            </a:r>
            <a:r>
              <a:rPr lang="de-DE" dirty="0" err="1" smtClean="0">
                <a:solidFill>
                  <a:srgbClr val="00B050"/>
                </a:solidFill>
                <a:ea typeface="DejaVu Sans Mono" panose="020B0609030804020204" pitchFamily="49" charset="0"/>
                <a:cs typeface="Courier New" panose="02070309020205020404" pitchFamily="49" charset="0"/>
              </a:rPr>
              <a:t>low</a:t>
            </a:r>
            <a:r>
              <a:rPr lang="de-DE" dirty="0" smtClean="0">
                <a:solidFill>
                  <a:srgbClr val="00B050"/>
                </a:solidFill>
                <a:ea typeface="DejaVu Sans Mono" panose="020B0609030804020204" pitchFamily="49" charset="0"/>
                <a:cs typeface="Courier New" panose="02070309020205020404" pitchFamily="49" charset="0"/>
              </a:rPr>
              <a:t> </a:t>
            </a:r>
            <a:r>
              <a:rPr lang="de-DE" dirty="0" err="1" smtClean="0">
                <a:solidFill>
                  <a:srgbClr val="00B050"/>
                </a:solidFill>
                <a:ea typeface="DejaVu Sans Mono" panose="020B0609030804020204" pitchFamily="49" charset="0"/>
                <a:cs typeface="Courier New" panose="02070309020205020404" pitchFamily="49" charset="0"/>
              </a:rPr>
              <a:t>voltage</a:t>
            </a:r>
            <a:r>
              <a:rPr lang="de-DE" dirty="0" smtClean="0">
                <a:solidFill>
                  <a:srgbClr val="00B050"/>
                </a:solidFill>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to</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connected</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pin</a:t>
            </a:r>
            <a:r>
              <a:rPr lang="de-DE" b="0" dirty="0" smtClean="0">
                <a:ea typeface="DejaVu Sans Mono" panose="020B0609030804020204" pitchFamily="49" charset="0"/>
                <a:cs typeface="Courier New" panose="02070309020205020404" pitchFamily="49" charset="0"/>
              </a:rPr>
              <a:t>. </a:t>
            </a:r>
            <a:endParaRPr lang="de-DE" b="0" dirty="0">
              <a:ea typeface="DejaVu Sans Mono" panose="020B0609030804020204" pitchFamily="49" charset="0"/>
              <a:cs typeface="Courier New" panose="02070309020205020404" pitchFamily="49" charset="0"/>
            </a:endParaRPr>
          </a:p>
          <a:p>
            <a:pPr>
              <a:spcBef>
                <a:spcPct val="0"/>
              </a:spcBef>
              <a:defRPr/>
            </a:pPr>
            <a:r>
              <a:rPr lang="de-DE" dirty="0" smtClean="0">
                <a:ea typeface="DejaVu Sans Mono" panose="020B0609030804020204" pitchFamily="49" charset="0"/>
                <a:cs typeface="Courier New" panose="02070309020205020404" pitchFamily="49" charset="0"/>
              </a:rPr>
              <a:t>= „</a:t>
            </a:r>
            <a:r>
              <a:rPr lang="de-DE" dirty="0" err="1" smtClean="0">
                <a:ea typeface="DejaVu Sans Mono" panose="020B0609030804020204" pitchFamily="49" charset="0"/>
                <a:cs typeface="Courier New" panose="02070309020205020404" pitchFamily="49" charset="0"/>
              </a:rPr>
              <a:t>active</a:t>
            </a:r>
            <a:r>
              <a:rPr lang="de-DE" dirty="0" smtClean="0">
                <a:ea typeface="DejaVu Sans Mono" panose="020B0609030804020204" pitchFamily="49" charset="0"/>
                <a:cs typeface="Courier New" panose="02070309020205020404" pitchFamily="49" charset="0"/>
              </a:rPr>
              <a:t> </a:t>
            </a:r>
            <a:r>
              <a:rPr lang="de-DE" dirty="0" err="1" smtClean="0">
                <a:ea typeface="DejaVu Sans Mono" panose="020B0609030804020204" pitchFamily="49" charset="0"/>
                <a:cs typeface="Courier New" panose="02070309020205020404" pitchFamily="49" charset="0"/>
              </a:rPr>
              <a:t>low</a:t>
            </a:r>
            <a:r>
              <a:rPr lang="de-DE"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from</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previous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slide</a:t>
            </a:r>
            <a:r>
              <a:rPr lang="de-DE" b="0" dirty="0" smtClean="0">
                <a:ea typeface="DejaVu Sans Mono" panose="020B0609030804020204" pitchFamily="49" charset="0"/>
                <a:cs typeface="Courier New" panose="02070309020205020404" pitchFamily="49" charset="0"/>
              </a:rPr>
              <a:t> 12</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14" y="1672480"/>
            <a:ext cx="5328699" cy="1073273"/>
          </a:xfrm>
          <a:prstGeom prst="rect">
            <a:avLst/>
          </a:prstGeom>
        </p:spPr>
      </p:pic>
    </p:spTree>
    <p:extLst>
      <p:ext uri="{BB962C8B-B14F-4D97-AF65-F5344CB8AC3E}">
        <p14:creationId xmlns:p14="http://schemas.microsoft.com/office/powerpoint/2010/main" val="30725879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4"/>
            <a:ext cx="9072562" cy="481012"/>
          </a:xfrm>
        </p:spPr>
        <p:txBody>
          <a:bodyPr/>
          <a:lstStyle/>
          <a:p>
            <a:pPr>
              <a:spcBef>
                <a:spcPct val="0"/>
              </a:spcBef>
              <a:defRPr/>
            </a:pPr>
            <a:r>
              <a:rPr lang="de-DE" b="0" noProof="0" dirty="0" err="1" smtClean="0">
                <a:latin typeface="Arial" charset="0"/>
                <a:ea typeface="ＭＳ Ｐゴシック"/>
                <a:cs typeface="Arial" charset="0"/>
              </a:rPr>
              <a:t>Let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further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discuss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code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by</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line</a:t>
            </a:r>
            <a:r>
              <a:rPr lang="de-DE" b="0" noProof="0" dirty="0" smtClean="0">
                <a:latin typeface="Arial" charset="0"/>
                <a:ea typeface="ＭＳ Ｐゴシック"/>
                <a:cs typeface="Arial" charset="0"/>
              </a:rPr>
              <a:t>.</a:t>
            </a:r>
            <a:endParaRPr lang="en-GB" b="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b="0" dirty="0" smtClean="0">
                <a:ea typeface="DejaVu Sans Mono" panose="020B0609030804020204" pitchFamily="49" charset="0"/>
                <a:cs typeface="Courier New" panose="02070309020205020404" pitchFamily="49" charset="0"/>
              </a:rPr>
              <a:t>So </a:t>
            </a:r>
            <a:r>
              <a:rPr lang="de-DE" b="0" dirty="0" err="1" smtClean="0">
                <a:ea typeface="DejaVu Sans Mono" panose="020B0609030804020204" pitchFamily="49" charset="0"/>
                <a:cs typeface="Courier New" panose="02070309020205020404" pitchFamily="49" charset="0"/>
              </a:rPr>
              <a:t>you</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know</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what</a:t>
            </a:r>
            <a:r>
              <a:rPr lang="de-DE" b="0"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DDR</a:t>
            </a:r>
            <a:r>
              <a:rPr lang="de-DE"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is</a:t>
            </a:r>
            <a:r>
              <a:rPr lang="de-DE" b="0" dirty="0" smtClean="0">
                <a:ea typeface="DejaVu Sans Mono" panose="020B0609030804020204" pitchFamily="49" charset="0"/>
                <a:cs typeface="Courier New" panose="02070309020205020404" pitchFamily="49" charset="0"/>
              </a:rPr>
              <a:t>. Pin 1 of </a:t>
            </a:r>
            <a:r>
              <a:rPr lang="de-DE" b="0" dirty="0" err="1" smtClean="0">
                <a:ea typeface="DejaVu Sans Mono" panose="020B0609030804020204" pitchFamily="49" charset="0"/>
                <a:cs typeface="Courier New" panose="02070309020205020404" pitchFamily="49" charset="0"/>
              </a:rPr>
              <a:t>the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group</a:t>
            </a:r>
            <a:r>
              <a:rPr lang="de-DE" dirty="0" smtClean="0">
                <a:ea typeface="DejaVu Sans Mono" panose="020B0609030804020204" pitchFamily="49" charset="0"/>
                <a:cs typeface="Courier New" panose="02070309020205020404" pitchFamily="49" charset="0"/>
              </a:rPr>
              <a:t> </a:t>
            </a:r>
            <a:r>
              <a:rPr lang="de-DE" dirty="0" smtClean="0">
                <a:solidFill>
                  <a:srgbClr val="FF0000"/>
                </a:solidFill>
                <a:ea typeface="DejaVu Sans Mono" panose="020B0609030804020204" pitchFamily="49" charset="0"/>
                <a:cs typeface="Courier New" panose="02070309020205020404" pitchFamily="49" charset="0"/>
              </a:rPr>
              <a:t>B</a:t>
            </a:r>
            <a:r>
              <a:rPr lang="de-DE"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is</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used</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for</a:t>
            </a:r>
            <a:r>
              <a:rPr lang="de-DE" b="0" dirty="0" smtClean="0">
                <a:ea typeface="DejaVu Sans Mono" panose="020B0609030804020204" pitchFamily="49" charset="0"/>
                <a:cs typeface="Courier New" panose="02070309020205020404" pitchFamily="49" charset="0"/>
              </a:rPr>
              <a:t> LED in </a:t>
            </a:r>
            <a:r>
              <a:rPr lang="de-DE" b="0" dirty="0" err="1" smtClean="0">
                <a:ea typeface="DejaVu Sans Mono" panose="020B0609030804020204" pitchFamily="49" charset="0"/>
                <a:cs typeface="Courier New" panose="02070309020205020404" pitchFamily="49" charset="0"/>
              </a:rPr>
              <a:t>our</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program</a:t>
            </a:r>
            <a:r>
              <a:rPr lang="de-DE" b="0" dirty="0" smtClean="0">
                <a:ea typeface="DejaVu Sans Mono" panose="020B0609030804020204" pitchFamily="49" charset="0"/>
                <a:cs typeface="Courier New" panose="02070309020205020404" pitchFamily="49" charset="0"/>
              </a:rPr>
              <a:t>. </a:t>
            </a: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b="0" dirty="0" err="1" smtClean="0">
                <a:ea typeface="DejaVu Sans Mono" panose="020B0609030804020204" pitchFamily="49" charset="0"/>
                <a:cs typeface="Courier New" panose="02070309020205020404" pitchFamily="49" charset="0"/>
              </a:rPr>
              <a:t>To</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drive</a:t>
            </a:r>
            <a:r>
              <a:rPr lang="de-DE" b="0" dirty="0" smtClean="0">
                <a:ea typeface="DejaVu Sans Mono" panose="020B0609030804020204" pitchFamily="49" charset="0"/>
                <a:cs typeface="Courier New" panose="02070309020205020404" pitchFamily="49" charset="0"/>
              </a:rPr>
              <a:t> LEDs, </a:t>
            </a:r>
            <a:r>
              <a:rPr lang="de-DE" b="0" dirty="0" err="1" smtClean="0">
                <a:ea typeface="DejaVu Sans Mono" panose="020B0609030804020204" pitchFamily="49" charset="0"/>
                <a:cs typeface="Courier New" panose="02070309020205020404" pitchFamily="49" charset="0"/>
              </a:rPr>
              <a:t>we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need</a:t>
            </a:r>
            <a:r>
              <a:rPr lang="de-DE" b="0" dirty="0" smtClean="0">
                <a:ea typeface="DejaVu Sans Mono" panose="020B0609030804020204" pitchFamily="49" charset="0"/>
                <a:cs typeface="Courier New" panose="02070309020205020404" pitchFamily="49" charset="0"/>
              </a:rPr>
              <a:t> </a:t>
            </a:r>
            <a:r>
              <a:rPr lang="de-DE" dirty="0" err="1" smtClean="0">
                <a:solidFill>
                  <a:srgbClr val="0070C0"/>
                </a:solidFill>
                <a:ea typeface="DejaVu Sans Mono" panose="020B0609030804020204" pitchFamily="49" charset="0"/>
                <a:cs typeface="Courier New" panose="02070309020205020404" pitchFamily="49" charset="0"/>
              </a:rPr>
              <a:t>output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Here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we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use</a:t>
            </a:r>
            <a:r>
              <a:rPr lang="de-DE" b="0" dirty="0" smtClean="0">
                <a:ea typeface="DejaVu Sans Mono" panose="020B0609030804020204" pitchFamily="49" charset="0"/>
                <a:cs typeface="Courier New" panose="02070309020205020404" pitchFamily="49" charset="0"/>
              </a:rPr>
              <a:t> </a:t>
            </a:r>
            <a:r>
              <a:rPr lang="de-DE" dirty="0" err="1" smtClean="0">
                <a:solidFill>
                  <a:srgbClr val="FF0000"/>
                </a:solidFill>
                <a:ea typeface="DejaVu Sans Mono" panose="020B0609030804020204" pitchFamily="49" charset="0"/>
                <a:cs typeface="Courier New" panose="02070309020205020404" pitchFamily="49" charset="0"/>
              </a:rPr>
              <a:t>bitwise</a:t>
            </a:r>
            <a:r>
              <a:rPr lang="de-DE" dirty="0" smtClean="0">
                <a:solidFill>
                  <a:srgbClr val="FF0000"/>
                </a:solidFill>
                <a:ea typeface="DejaVu Sans Mono" panose="020B0609030804020204" pitchFamily="49" charset="0"/>
                <a:cs typeface="Courier New" panose="02070309020205020404" pitchFamily="49" charset="0"/>
              </a:rPr>
              <a:t> OR |= </a:t>
            </a:r>
            <a:r>
              <a:rPr lang="de-DE" b="0" dirty="0" err="1" smtClean="0">
                <a:ea typeface="DejaVu Sans Mono" panose="020B0609030804020204" pitchFamily="49" charset="0"/>
                <a:cs typeface="Courier New" panose="02070309020205020404" pitchFamily="49" charset="0"/>
              </a:rPr>
              <a:t>again</a:t>
            </a:r>
            <a:r>
              <a:rPr lang="de-DE" b="0" dirty="0" smtClean="0">
                <a:ea typeface="DejaVu Sans Mono" panose="020B0609030804020204" pitchFamily="49" charset="0"/>
                <a:cs typeface="Courier New" panose="02070309020205020404" pitchFamily="49" charset="0"/>
              </a:rPr>
              <a:t> to </a:t>
            </a:r>
            <a:r>
              <a:rPr lang="de-DE" b="0" dirty="0" err="1" smtClean="0">
                <a:ea typeface="DejaVu Sans Mono" panose="020B0609030804020204" pitchFamily="49" charset="0"/>
                <a:cs typeface="Courier New" panose="02070309020205020404" pitchFamily="49" charset="0"/>
              </a:rPr>
              <a:t>set</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one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bit</a:t>
            </a:r>
            <a:r>
              <a:rPr lang="de-DE" b="0" dirty="0" smtClean="0">
                <a:ea typeface="DejaVu Sans Mono" panose="020B0609030804020204" pitchFamily="49" charset="0"/>
                <a:cs typeface="Courier New" panose="02070309020205020404" pitchFamily="49" charset="0"/>
              </a:rPr>
              <a:t> of a </a:t>
            </a:r>
            <a:r>
              <a:rPr lang="de-DE" b="0" dirty="0" err="1" smtClean="0">
                <a:ea typeface="DejaVu Sans Mono" panose="020B0609030804020204" pitchFamily="49" charset="0"/>
                <a:cs typeface="Courier New" panose="02070309020205020404" pitchFamily="49" charset="0"/>
              </a:rPr>
              <a:t>register</a:t>
            </a:r>
            <a:r>
              <a:rPr lang="de-DE" b="0" dirty="0" smtClean="0">
                <a:ea typeface="DejaVu Sans Mono" panose="020B0609030804020204" pitchFamily="49" charset="0"/>
                <a:cs typeface="Courier New" panose="02070309020205020404" pitchFamily="49" charset="0"/>
              </a:rPr>
              <a:t> to 1 (=high).</a:t>
            </a:r>
          </a:p>
          <a:p>
            <a:pPr>
              <a:spcBef>
                <a:spcPct val="0"/>
              </a:spcBef>
              <a:defRPr/>
            </a:pPr>
            <a:endParaRPr lang="de-DE" dirty="0">
              <a:ea typeface="DejaVu Sans Mono" panose="020B0609030804020204" pitchFamily="49" charset="0"/>
              <a:cs typeface="Courier New" panose="02070309020205020404" pitchFamily="49" charset="0"/>
            </a:endParaRP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65" y="1616498"/>
            <a:ext cx="5384113" cy="507903"/>
          </a:xfrm>
          <a:prstGeom prst="rect">
            <a:avLst/>
          </a:prstGeom>
        </p:spPr>
      </p:pic>
    </p:spTree>
    <p:extLst>
      <p:ext uri="{BB962C8B-B14F-4D97-AF65-F5344CB8AC3E}">
        <p14:creationId xmlns:p14="http://schemas.microsoft.com/office/powerpoint/2010/main" val="16776976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lnSpcReduction="10000"/>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b="0" dirty="0" err="1" smtClean="0">
                <a:ea typeface="DejaVu Sans Mono" panose="020B0609030804020204" pitchFamily="49" charset="0"/>
                <a:cs typeface="Courier New" panose="02070309020205020404" pitchFamily="49" charset="0"/>
              </a:rPr>
              <a:t>What</a:t>
            </a:r>
            <a:r>
              <a:rPr lang="de-DE" b="0" dirty="0" smtClean="0">
                <a:ea typeface="DejaVu Sans Mono" panose="020B0609030804020204" pitchFamily="49" charset="0"/>
                <a:cs typeface="Courier New" panose="02070309020205020404" pitchFamily="49" charset="0"/>
              </a:rPr>
              <a:t> do </a:t>
            </a:r>
            <a:r>
              <a:rPr lang="de-DE" b="0" dirty="0" err="1" smtClean="0">
                <a:ea typeface="DejaVu Sans Mono" panose="020B0609030804020204" pitchFamily="49" charset="0"/>
                <a:cs typeface="Courier New" panose="02070309020205020404" pitchFamily="49" charset="0"/>
              </a:rPr>
              <a:t>we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see</a:t>
            </a:r>
            <a:r>
              <a:rPr lang="de-DE" b="0" dirty="0" smtClean="0">
                <a:ea typeface="DejaVu Sans Mono" panose="020B0609030804020204" pitchFamily="49" charset="0"/>
                <a:cs typeface="Courier New" panose="02070309020205020404" pitchFamily="49" charset="0"/>
              </a:rPr>
              <a:t> </a:t>
            </a:r>
            <a:r>
              <a:rPr lang="de-DE" b="0" dirty="0" err="1" smtClean="0">
                <a:ea typeface="DejaVu Sans Mono" panose="020B0609030804020204" pitchFamily="49" charset="0"/>
                <a:cs typeface="Courier New" panose="02070309020205020404" pitchFamily="49" charset="0"/>
              </a:rPr>
              <a:t>next</a:t>
            </a:r>
            <a:r>
              <a:rPr lang="de-DE" b="0" dirty="0" smtClean="0">
                <a:ea typeface="DejaVu Sans Mono" panose="020B0609030804020204" pitchFamily="49" charset="0"/>
                <a:cs typeface="Courier New" panose="02070309020205020404" pitchFamily="49" charset="0"/>
              </a:rPr>
              <a:t>?</a:t>
            </a:r>
          </a:p>
          <a:p>
            <a:pPr>
              <a:spcBef>
                <a:spcPct val="0"/>
              </a:spcBef>
              <a:defRPr/>
            </a:pPr>
            <a:endParaRPr lang="de-DE" dirty="0">
              <a:ea typeface="DejaVu Sans Mono" panose="020B0609030804020204" pitchFamily="49" charset="0"/>
              <a:cs typeface="Courier New" panose="02070309020205020404" pitchFamily="49" charset="0"/>
            </a:endParaRPr>
          </a:p>
          <a:p>
            <a:pPr>
              <a:spcBef>
                <a:spcPct val="0"/>
              </a:spcBef>
              <a:defRPr/>
            </a:pPr>
            <a:r>
              <a:rPr lang="de-DE" dirty="0" err="1"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While</a:t>
            </a:r>
            <a:r>
              <a:rPr lang="de-DE"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(1) </a:t>
            </a:r>
            <a:r>
              <a:rPr lang="de-DE" b="0" dirty="0" smtClean="0">
                <a:latin typeface="+mn-lt"/>
                <a:ea typeface="DejaVu Sans Mono" panose="020B0609030804020204" pitchFamily="49" charset="0"/>
                <a:cs typeface="Courier New" panose="02070309020205020404" pitchFamily="49" charset="0"/>
              </a:rPr>
              <a:t>– this </a:t>
            </a:r>
            <a:r>
              <a:rPr lang="de-DE" b="0" dirty="0" err="1" smtClean="0">
                <a:latin typeface="+mn-lt"/>
                <a:ea typeface="DejaVu Sans Mono" panose="020B0609030804020204" pitchFamily="49" charset="0"/>
                <a:cs typeface="Courier New" panose="02070309020205020404" pitchFamily="49" charset="0"/>
              </a:rPr>
              <a:t>is</a:t>
            </a:r>
            <a:r>
              <a:rPr lang="de-DE" b="0" dirty="0" smtClean="0">
                <a:latin typeface="+mn-lt"/>
                <a:ea typeface="DejaVu Sans Mono" panose="020B0609030804020204" pitchFamily="49" charset="0"/>
                <a:cs typeface="Courier New" panose="02070309020205020404" pitchFamily="49" charset="0"/>
              </a:rPr>
              <a:t> a infinite </a:t>
            </a:r>
            <a:r>
              <a:rPr lang="de-DE" b="0" dirty="0" err="1" smtClean="0">
                <a:latin typeface="+mn-lt"/>
                <a:ea typeface="DejaVu Sans Mono" panose="020B0609030804020204" pitchFamily="49" charset="0"/>
                <a:cs typeface="Courier New" panose="02070309020205020404" pitchFamily="49" charset="0"/>
              </a:rPr>
              <a:t>loop</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which</a:t>
            </a:r>
            <a:r>
              <a:rPr lang="de-DE" b="0" dirty="0" smtClean="0">
                <a:latin typeface="+mn-lt"/>
                <a:ea typeface="DejaVu Sans Mono" panose="020B0609030804020204" pitchFamily="49" charset="0"/>
                <a:cs typeface="Courier New" panose="02070309020205020404" pitchFamily="49" charset="0"/>
              </a:rPr>
              <a:t> will </a:t>
            </a:r>
            <a:r>
              <a:rPr lang="de-DE" b="0" dirty="0" err="1" smtClean="0">
                <a:latin typeface="+mn-lt"/>
                <a:ea typeface="DejaVu Sans Mono" panose="020B0609030804020204" pitchFamily="49" charset="0"/>
                <a:cs typeface="Courier New" panose="02070309020205020404" pitchFamily="49" charset="0"/>
              </a:rPr>
              <a:t>never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exit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What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contained</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within</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curly</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brackets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what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your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microcontroller</a:t>
            </a:r>
            <a:r>
              <a:rPr lang="de-DE" b="0" dirty="0" smtClean="0">
                <a:latin typeface="+mn-lt"/>
                <a:ea typeface="DejaVu Sans Mono" panose="020B0609030804020204" pitchFamily="49" charset="0"/>
                <a:cs typeface="Courier New" panose="02070309020205020404" pitchFamily="49" charset="0"/>
              </a:rPr>
              <a:t> will do </a:t>
            </a:r>
            <a:r>
              <a:rPr lang="de-DE" b="0" dirty="0" err="1" smtClean="0">
                <a:latin typeface="+mn-lt"/>
                <a:ea typeface="DejaVu Sans Mono" panose="020B0609030804020204" pitchFamily="49" charset="0"/>
                <a:cs typeface="Courier New" panose="02070309020205020404" pitchFamily="49" charset="0"/>
              </a:rPr>
              <a:t>forever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Or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before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you</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unpower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or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reset</a:t>
            </a:r>
            <a:r>
              <a:rPr lang="de-DE" b="0" dirty="0" smtClean="0">
                <a:latin typeface="+mn-lt"/>
                <a:ea typeface="DejaVu Sans Mono" panose="020B0609030804020204" pitchFamily="49" charset="0"/>
                <a:cs typeface="Courier New" panose="02070309020205020404" pitchFamily="49" charset="0"/>
              </a:rPr>
              <a:t> it.</a:t>
            </a:r>
          </a:p>
          <a:p>
            <a:pPr>
              <a:spcBef>
                <a:spcPct val="0"/>
              </a:spcBef>
              <a:defRPr/>
            </a:pPr>
            <a:endParaRPr lang="de-DE" dirty="0">
              <a:latin typeface="+mn-lt"/>
              <a:ea typeface="DejaVu Sans Mono" panose="020B0609030804020204" pitchFamily="49" charset="0"/>
              <a:cs typeface="Courier New" panose="02070309020205020404" pitchFamily="49" charset="0"/>
            </a:endParaRPr>
          </a:p>
          <a:p>
            <a:pPr>
              <a:spcBef>
                <a:spcPct val="0"/>
              </a:spcBef>
              <a:defRPr/>
            </a:pPr>
            <a:r>
              <a:rPr lang="en-US" dirty="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if</a:t>
            </a:r>
            <a:r>
              <a:rPr lang="en-US"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 expression )</a:t>
            </a:r>
            <a:endParaRPr lang="de-DE"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endParaRPr>
          </a:p>
          <a:p>
            <a:pPr>
              <a:spcBef>
                <a:spcPct val="0"/>
              </a:spcBef>
              <a:defRPr/>
            </a:pPr>
            <a:r>
              <a:rPr lang="de-DE" b="0" dirty="0" smtClean="0">
                <a:latin typeface="+mj-lt"/>
                <a:ea typeface="DejaVu Sans Mono" panose="020B0609030804020204" pitchFamily="49" charset="0"/>
                <a:cs typeface="Courier New" panose="02070309020205020404" pitchFamily="49" charset="0"/>
              </a:rPr>
              <a:t>This </a:t>
            </a:r>
            <a:r>
              <a:rPr lang="de-DE" b="0" dirty="0" err="1" smtClean="0">
                <a:latin typeface="+mj-lt"/>
                <a:ea typeface="DejaVu Sans Mono" panose="020B0609030804020204" pitchFamily="49" charset="0"/>
                <a:cs typeface="Courier New" panose="02070309020205020404" pitchFamily="49" charset="0"/>
              </a:rPr>
              <a:t>is</a:t>
            </a:r>
            <a:r>
              <a:rPr lang="de-DE" b="0" dirty="0" smtClean="0">
                <a:latin typeface="+mj-lt"/>
                <a:ea typeface="DejaVu Sans Mono" panose="020B0609030804020204" pitchFamily="49" charset="0"/>
                <a:cs typeface="Courier New" panose="02070309020205020404" pitchFamily="49" charset="0"/>
              </a:rPr>
              <a:t> a </a:t>
            </a:r>
            <a:r>
              <a:rPr lang="de-DE" b="0" dirty="0" err="1" smtClean="0">
                <a:latin typeface="+mj-lt"/>
                <a:ea typeface="DejaVu Sans Mono" panose="020B0609030804020204" pitchFamily="49" charset="0"/>
                <a:cs typeface="Courier New" panose="02070309020205020404" pitchFamily="49" charset="0"/>
              </a:rPr>
              <a:t>conditional</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It</a:t>
            </a:r>
            <a:r>
              <a:rPr lang="de-DE" b="0" dirty="0" smtClean="0">
                <a:latin typeface="+mj-lt"/>
                <a:ea typeface="DejaVu Sans Mono" panose="020B0609030804020204" pitchFamily="49" charset="0"/>
                <a:cs typeface="Courier New" panose="02070309020205020404" pitchFamily="49" charset="0"/>
              </a:rPr>
              <a:t> will </a:t>
            </a:r>
            <a:r>
              <a:rPr lang="de-DE" b="0" dirty="0" err="1" smtClean="0">
                <a:latin typeface="+mj-lt"/>
                <a:ea typeface="DejaVu Sans Mono" panose="020B0609030804020204" pitchFamily="49" charset="0"/>
                <a:cs typeface="Courier New" panose="02070309020205020404" pitchFamily="49" charset="0"/>
              </a:rPr>
              <a:t>choose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which</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command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to</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execute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depending</a:t>
            </a:r>
            <a:r>
              <a:rPr lang="de-DE" b="0" dirty="0" smtClean="0">
                <a:latin typeface="+mj-lt"/>
                <a:ea typeface="DejaVu Sans Mono" panose="020B0609030804020204" pitchFamily="49" charset="0"/>
                <a:cs typeface="Courier New" panose="02070309020205020404" pitchFamily="49" charset="0"/>
              </a:rPr>
              <a:t> on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value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of</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expression</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within</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brackets</a:t>
            </a:r>
            <a:r>
              <a:rPr lang="de-DE" b="0" dirty="0" smtClean="0">
                <a:latin typeface="+mj-lt"/>
                <a:ea typeface="DejaVu Sans Mono" panose="020B0609030804020204" pitchFamily="49" charset="0"/>
                <a:cs typeface="Courier New" panose="02070309020205020404" pitchFamily="49" charset="0"/>
              </a:rPr>
              <a:t>.</a:t>
            </a:r>
            <a:endParaRPr lang="de-DE" b="0" dirty="0">
              <a:latin typeface="+mj-lt"/>
              <a:ea typeface="DejaVu Sans Mono" panose="020B0609030804020204" pitchFamily="49" charset="0"/>
              <a:cs typeface="Courier New" panose="020703090202050204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53" y="890602"/>
            <a:ext cx="5767594" cy="1541102"/>
          </a:xfrm>
          <a:prstGeom prst="rect">
            <a:avLst/>
          </a:prstGeom>
        </p:spPr>
      </p:pic>
    </p:spTree>
    <p:extLst>
      <p:ext uri="{BB962C8B-B14F-4D97-AF65-F5344CB8AC3E}">
        <p14:creationId xmlns:p14="http://schemas.microsoft.com/office/powerpoint/2010/main" val="35691066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el 5"/>
          <p:cNvSpPr>
            <a:spLocks noGrp="1"/>
          </p:cNvSpPr>
          <p:nvPr>
            <p:ph type="title"/>
          </p:nvPr>
        </p:nvSpPr>
        <p:spPr/>
        <p:txBody>
          <a:bodyPr/>
          <a:lstStyle/>
          <a:p>
            <a:r>
              <a:rPr lang="en-GB" dirty="0" smtClean="0">
                <a:latin typeface="Arial" charset="0"/>
                <a:ea typeface="ＭＳ Ｐゴシック"/>
                <a:cs typeface="Arial" charset="0"/>
              </a:rPr>
              <a:t>Work at home: </a:t>
            </a:r>
            <a:r>
              <a:rPr lang="en-GB" dirty="0" err="1" smtClean="0">
                <a:latin typeface="Arial" charset="0"/>
                <a:ea typeface="ＭＳ Ｐゴシック"/>
                <a:cs typeface="Arial" charset="0"/>
              </a:rPr>
              <a:t>WinAVR</a:t>
            </a:r>
            <a:r>
              <a:rPr lang="en-GB" dirty="0" smtClean="0">
                <a:latin typeface="Arial" charset="0"/>
                <a:ea typeface="ＭＳ Ｐゴシック"/>
                <a:cs typeface="Arial" charset="0"/>
              </a:rPr>
              <a:t> Toolchain</a:t>
            </a:r>
          </a:p>
        </p:txBody>
      </p:sp>
      <p:sp>
        <p:nvSpPr>
          <p:cNvPr id="16387" name="Inhaltsplatzhalter 1"/>
          <p:cNvSpPr>
            <a:spLocks noGrp="1"/>
          </p:cNvSpPr>
          <p:nvPr>
            <p:ph idx="1"/>
          </p:nvPr>
        </p:nvSpPr>
        <p:spPr>
          <a:xfrm>
            <a:off x="504825" y="1299621"/>
            <a:ext cx="9575800" cy="5211233"/>
          </a:xfrm>
        </p:spPr>
        <p:txBody>
          <a:bodyPr/>
          <a:lstStyle/>
          <a:p>
            <a:pPr marL="457200" indent="-457200">
              <a:buFont typeface="Arial" charset="0"/>
              <a:buChar char="•"/>
            </a:pPr>
            <a:r>
              <a:rPr lang="en-US" sz="2200" dirty="0" smtClean="0">
                <a:latin typeface="Arial" charset="0"/>
                <a:ea typeface="ＭＳ Ｐゴシック"/>
                <a:cs typeface="Arial" charset="0"/>
                <a:sym typeface="Wingdings" pitchFamily="2" charset="2"/>
              </a:rPr>
              <a:t>Software </a:t>
            </a:r>
            <a:r>
              <a:rPr lang="en-US" sz="2200" dirty="0">
                <a:latin typeface="Arial" charset="0"/>
                <a:ea typeface="ＭＳ Ｐゴシック"/>
                <a:cs typeface="Arial" charset="0"/>
                <a:sym typeface="Wingdings" pitchFamily="2" charset="2"/>
              </a:rPr>
              <a:t>is </a:t>
            </a:r>
            <a:r>
              <a:rPr lang="en-US" sz="2200" dirty="0" smtClean="0">
                <a:latin typeface="Arial" charset="0"/>
                <a:ea typeface="ＭＳ Ｐゴシック"/>
                <a:cs typeface="Arial" charset="0"/>
                <a:sym typeface="Wingdings" pitchFamily="2" charset="2"/>
              </a:rPr>
              <a:t>available – WindowsAvrTools.zip</a:t>
            </a:r>
            <a:endParaRPr lang="en-US" sz="2200" dirty="0">
              <a:latin typeface="Arial" charset="0"/>
              <a:ea typeface="ＭＳ Ｐゴシック"/>
              <a:cs typeface="Arial" charset="0"/>
              <a:sym typeface="Wingdings" pitchFamily="2" charset="2"/>
            </a:endParaRPr>
          </a:p>
          <a:p>
            <a:pPr marL="841375" lvl="2"/>
            <a:r>
              <a:rPr lang="en-US" sz="2200" dirty="0" smtClean="0">
                <a:latin typeface="Arial" charset="0"/>
                <a:ea typeface="ＭＳ Ｐゴシック"/>
                <a:cs typeface="Arial" charset="0"/>
                <a:sym typeface="Wingdings" pitchFamily="2" charset="2"/>
              </a:rPr>
              <a:t>Programming tool myAVR_ProgTool.exe</a:t>
            </a:r>
          </a:p>
          <a:p>
            <a:pPr marL="841375" lvl="2"/>
            <a:endParaRPr lang="en-US" sz="2200" dirty="0">
              <a:latin typeface="Arial" charset="0"/>
              <a:ea typeface="ＭＳ Ｐゴシック"/>
              <a:cs typeface="Arial" charset="0"/>
              <a:sym typeface="Wingdings" pitchFamily="2" charset="2"/>
            </a:endParaRPr>
          </a:p>
          <a:p>
            <a:pPr marL="841375" lvl="2"/>
            <a:endParaRPr lang="en-US" sz="2200" dirty="0" smtClean="0">
              <a:latin typeface="Arial" charset="0"/>
              <a:ea typeface="ＭＳ Ｐゴシック"/>
              <a:cs typeface="Arial" charset="0"/>
              <a:sym typeface="Wingdings" pitchFamily="2" charset="2"/>
            </a:endParaRPr>
          </a:p>
          <a:p>
            <a:pPr marL="841375" lvl="2"/>
            <a:r>
              <a:rPr lang="en-US" sz="2200" dirty="0" smtClean="0">
                <a:latin typeface="Arial" charset="0"/>
                <a:ea typeface="ＭＳ Ｐゴシック"/>
                <a:cs typeface="Arial" charset="0"/>
                <a:sym typeface="Wingdings" pitchFamily="2" charset="2"/>
              </a:rPr>
              <a:t>Notepad++ Text Editor</a:t>
            </a:r>
          </a:p>
          <a:p>
            <a:pPr marL="841375" lvl="2"/>
            <a:endParaRPr lang="en-US" sz="2200" dirty="0" smtClean="0">
              <a:latin typeface="Arial" charset="0"/>
              <a:ea typeface="ＭＳ Ｐゴシック"/>
              <a:cs typeface="Arial" charset="0"/>
              <a:sym typeface="Wingdings" pitchFamily="2" charset="2"/>
            </a:endParaRPr>
          </a:p>
          <a:p>
            <a:pPr marL="841375" lvl="2"/>
            <a:r>
              <a:rPr lang="en-US" sz="2200" dirty="0" err="1" smtClean="0">
                <a:latin typeface="Arial" charset="0"/>
                <a:ea typeface="ＭＳ Ｐゴシック"/>
                <a:cs typeface="Arial" charset="0"/>
                <a:sym typeface="Wingdings" pitchFamily="2" charset="2"/>
              </a:rPr>
              <a:t>WinAVR</a:t>
            </a:r>
            <a:r>
              <a:rPr lang="en-US" sz="2200" dirty="0" smtClean="0">
                <a:latin typeface="Arial" charset="0"/>
                <a:ea typeface="ＭＳ Ｐゴシック"/>
                <a:cs typeface="Arial" charset="0"/>
                <a:sym typeface="Wingdings" pitchFamily="2" charset="2"/>
              </a:rPr>
              <a:t> </a:t>
            </a:r>
            <a:r>
              <a:rPr lang="en-US" sz="2200" dirty="0" err="1" smtClean="0">
                <a:latin typeface="Arial" charset="0"/>
                <a:ea typeface="ＭＳ Ｐゴシック"/>
                <a:cs typeface="Arial" charset="0"/>
                <a:sym typeface="Wingdings" pitchFamily="2" charset="2"/>
              </a:rPr>
              <a:t>Toolchain</a:t>
            </a:r>
            <a:endParaRPr lang="en-US" sz="2200" dirty="0" smtClean="0">
              <a:latin typeface="Arial" charset="0"/>
              <a:ea typeface="ＭＳ Ｐゴシック"/>
              <a:cs typeface="Arial" charset="0"/>
              <a:sym typeface="Wingdings" pitchFamily="2" charset="2"/>
            </a:endParaRPr>
          </a:p>
          <a:p>
            <a:pPr marL="841375" lvl="2"/>
            <a:endParaRPr lang="en-US" sz="2200" dirty="0" smtClean="0">
              <a:latin typeface="Arial" charset="0"/>
              <a:ea typeface="ＭＳ Ｐゴシック"/>
              <a:cs typeface="Arial" charset="0"/>
              <a:sym typeface="Wingdings" pitchFamily="2" charset="2"/>
            </a:endParaRPr>
          </a:p>
          <a:p>
            <a:pPr marL="841375" lvl="2"/>
            <a:endParaRPr lang="en-US" sz="2200" dirty="0">
              <a:latin typeface="Arial" charset="0"/>
              <a:ea typeface="ＭＳ Ｐゴシック"/>
              <a:cs typeface="Arial" charset="0"/>
              <a:sym typeface="Wingdings" pitchFamily="2" charset="2"/>
            </a:endParaRPr>
          </a:p>
          <a:p>
            <a:pPr marL="841375" lvl="2"/>
            <a:endParaRPr lang="en-US" sz="2200" dirty="0" smtClean="0">
              <a:latin typeface="Arial" charset="0"/>
              <a:ea typeface="ＭＳ Ｐゴシック"/>
              <a:cs typeface="Arial" charset="0"/>
              <a:sym typeface="Wingdings" pitchFamily="2" charset="2"/>
            </a:endParaRPr>
          </a:p>
          <a:p>
            <a:pPr marL="841375" lvl="2"/>
            <a:endParaRPr lang="en-US" sz="2200" dirty="0" smtClean="0">
              <a:latin typeface="Arial" charset="0"/>
              <a:ea typeface="ＭＳ Ｐゴシック"/>
              <a:cs typeface="Arial" charset="0"/>
              <a:sym typeface="Wingdings" pitchFamily="2" charset="2"/>
            </a:endParaRPr>
          </a:p>
          <a:p>
            <a:pPr marL="841375" lvl="2"/>
            <a:r>
              <a:rPr lang="en-US" sz="2200" dirty="0">
                <a:latin typeface="Arial" charset="0"/>
                <a:ea typeface="ＭＳ Ｐゴシック"/>
                <a:cs typeface="Arial" charset="0"/>
                <a:sym typeface="Wingdings" pitchFamily="2" charset="2"/>
              </a:rPr>
              <a:t>*</a:t>
            </a:r>
            <a:r>
              <a:rPr lang="en-US" sz="2200" dirty="0" smtClean="0">
                <a:latin typeface="Arial" charset="0"/>
                <a:ea typeface="ＭＳ Ｐゴシック"/>
                <a:cs typeface="Arial" charset="0"/>
                <a:sym typeface="Wingdings" pitchFamily="2" charset="2"/>
              </a:rPr>
              <a:t>Optional USB driver</a:t>
            </a:r>
            <a:br>
              <a:rPr lang="en-US" sz="2200" dirty="0" smtClean="0">
                <a:latin typeface="Arial" charset="0"/>
                <a:ea typeface="ＭＳ Ｐゴシック"/>
                <a:cs typeface="Arial" charset="0"/>
                <a:sym typeface="Wingdings" pitchFamily="2" charset="2"/>
              </a:rPr>
            </a:br>
            <a:r>
              <a:rPr lang="en-US" sz="2200" dirty="0" smtClean="0">
                <a:latin typeface="Arial" charset="0"/>
                <a:ea typeface="ＭＳ Ｐゴシック"/>
                <a:cs typeface="Arial" charset="0"/>
                <a:sym typeface="Wingdings" pitchFamily="2" charset="2"/>
              </a:rPr>
              <a:t>CP210x_VCP…</a:t>
            </a:r>
          </a:p>
        </p:txBody>
      </p:sp>
      <p:sp>
        <p:nvSpPr>
          <p:cNvPr id="16388" name="Fußzeilenplatzhalter 8"/>
          <p:cNvSpPr>
            <a:spLocks noGrp="1"/>
          </p:cNvSpPr>
          <p:nvPr>
            <p:ph type="ftr" sz="quarter" idx="12"/>
          </p:nvPr>
        </p:nvSpPr>
        <p:spPr bwMode="auto">
          <a:noFill/>
          <a:ln>
            <a:miter lim="800000"/>
            <a:headEnd/>
            <a:tailEnd/>
          </a:ln>
        </p:spPr>
        <p:txBody>
          <a:bodyPr/>
          <a:lstStyle/>
          <a:p>
            <a:r>
              <a:rPr lang="en-GB" smtClean="0"/>
              <a:t>Prof. Dr.-Ing. Ivan Volosyak</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26" y="1520825"/>
            <a:ext cx="246697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7225" y="3017308"/>
            <a:ext cx="4343400"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725" y="2068512"/>
            <a:ext cx="117157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27536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en-US" dirty="0">
                <a:latin typeface="Courier New" panose="02070309020205020404" pitchFamily="49" charset="0"/>
                <a:ea typeface="DejaVu Sans Mono" panose="020B0609030804020204" pitchFamily="49" charset="0"/>
                <a:cs typeface="Courier New" panose="02070309020205020404" pitchFamily="49" charset="0"/>
              </a:rPr>
              <a:t>if</a:t>
            </a:r>
            <a:r>
              <a:rPr lang="en-US" dirty="0" smtClean="0">
                <a:latin typeface="Courier New" panose="02070309020205020404" pitchFamily="49" charset="0"/>
                <a:ea typeface="DejaVu Sans Mono" panose="020B0609030804020204" pitchFamily="49" charset="0"/>
                <a:cs typeface="Courier New" panose="02070309020205020404" pitchFamily="49" charset="0"/>
              </a:rPr>
              <a:t>( </a:t>
            </a:r>
            <a:r>
              <a:rPr lang="en-US"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a:t>
            </a:r>
            <a:r>
              <a:rPr lang="en-US" dirty="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PIND &amp; (1&lt;&lt;PD2)) &amp;&amp; (~PIND &amp; (1&lt;&lt;PD3</a:t>
            </a:r>
            <a:r>
              <a:rPr lang="en-US"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 </a:t>
            </a:r>
            <a:r>
              <a:rPr lang="en-US" dirty="0" smtClean="0">
                <a:latin typeface="Courier New" panose="02070309020205020404" pitchFamily="49" charset="0"/>
                <a:ea typeface="DejaVu Sans Mono" panose="020B0609030804020204" pitchFamily="49" charset="0"/>
                <a:cs typeface="Courier New" panose="02070309020205020404" pitchFamily="49" charset="0"/>
              </a:rPr>
              <a:t>)</a:t>
            </a:r>
          </a:p>
          <a:p>
            <a:pPr>
              <a:spcBef>
                <a:spcPct val="0"/>
              </a:spcBef>
              <a:defRPr/>
            </a:pPr>
            <a:endParaRPr lang="de-DE" dirty="0">
              <a:latin typeface="Courier New" panose="02070309020205020404" pitchFamily="49" charset="0"/>
              <a:ea typeface="DejaVu Sans Mono" panose="020B0609030804020204" pitchFamily="49" charset="0"/>
              <a:cs typeface="Courier New" panose="02070309020205020404" pitchFamily="49" charset="0"/>
            </a:endParaRPr>
          </a:p>
          <a:p>
            <a:pPr>
              <a:spcBef>
                <a:spcPct val="0"/>
              </a:spcBef>
              <a:defRPr/>
            </a:pPr>
            <a:r>
              <a:rPr lang="de-DE" b="0" dirty="0" smtClean="0">
                <a:latin typeface="+mj-lt"/>
                <a:ea typeface="DejaVu Sans Mono" panose="020B0609030804020204" pitchFamily="49" charset="0"/>
                <a:cs typeface="Courier New" panose="02070309020205020404" pitchFamily="49" charset="0"/>
              </a:rPr>
              <a:t>The </a:t>
            </a:r>
            <a:r>
              <a:rPr lang="de-DE" b="0" dirty="0" err="1" smtClean="0">
                <a:latin typeface="+mj-lt"/>
                <a:ea typeface="DejaVu Sans Mono" panose="020B0609030804020204" pitchFamily="49" charset="0"/>
                <a:cs typeface="Courier New" panose="02070309020205020404" pitchFamily="49" charset="0"/>
              </a:rPr>
              <a:t>whole</a:t>
            </a:r>
            <a:r>
              <a:rPr lang="de-DE" b="0" dirty="0" smtClean="0">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expression</a:t>
            </a:r>
            <a:r>
              <a:rPr lang="de-DE"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within</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brackets</a:t>
            </a:r>
            <a:r>
              <a:rPr lang="de-DE" b="0" dirty="0" smtClean="0">
                <a:latin typeface="+mj-lt"/>
                <a:ea typeface="DejaVu Sans Mono" panose="020B0609030804020204" pitchFamily="49" charset="0"/>
                <a:cs typeface="Courier New" panose="02070309020205020404" pitchFamily="49" charset="0"/>
              </a:rPr>
              <a:t> will </a:t>
            </a:r>
            <a:r>
              <a:rPr lang="de-DE" b="0" dirty="0" err="1" smtClean="0">
                <a:latin typeface="+mj-lt"/>
                <a:ea typeface="DejaVu Sans Mono" panose="020B0609030804020204" pitchFamily="49" charset="0"/>
                <a:cs typeface="Courier New" panose="02070309020205020404" pitchFamily="49" charset="0"/>
              </a:rPr>
              <a:t>be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evaluated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to</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either</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true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or</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false</a:t>
            </a:r>
            <a:r>
              <a:rPr lang="de-DE" b="0" dirty="0" smtClean="0">
                <a:latin typeface="+mj-lt"/>
                <a:ea typeface="DejaVu Sans Mono" panose="020B0609030804020204" pitchFamily="49" charset="0"/>
                <a:cs typeface="Courier New" panose="02070309020205020404" pitchFamily="49" charset="0"/>
              </a:rPr>
              <a:t>. This </a:t>
            </a:r>
            <a:r>
              <a:rPr lang="de-DE" b="0" dirty="0" err="1" smtClean="0">
                <a:latin typeface="+mj-lt"/>
                <a:ea typeface="DejaVu Sans Mono" panose="020B0609030804020204" pitchFamily="49" charset="0"/>
                <a:cs typeface="Courier New" panose="02070309020205020404" pitchFamily="49" charset="0"/>
              </a:rPr>
              <a:t>expression</a:t>
            </a:r>
            <a:r>
              <a:rPr lang="de-DE" b="0" dirty="0" smtClean="0">
                <a:latin typeface="+mj-lt"/>
                <a:ea typeface="DejaVu Sans Mono" panose="020B0609030804020204" pitchFamily="49" charset="0"/>
                <a:cs typeface="Courier New" panose="02070309020205020404" pitchFamily="49" charset="0"/>
              </a:rPr>
              <a:t> will </a:t>
            </a:r>
            <a:r>
              <a:rPr lang="de-DE" b="0" dirty="0" err="1" smtClean="0">
                <a:latin typeface="+mj-lt"/>
                <a:ea typeface="DejaVu Sans Mono" panose="020B0609030804020204" pitchFamily="49" charset="0"/>
                <a:cs typeface="Courier New" panose="02070309020205020404" pitchFamily="49" charset="0"/>
              </a:rPr>
              <a:t>be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true</a:t>
            </a:r>
            <a:r>
              <a:rPr lang="de-DE" b="0" dirty="0" smtClean="0">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if</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both</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buttons</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are</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pressed</a:t>
            </a:r>
            <a:r>
              <a:rPr lang="de-DE" dirty="0" smtClean="0">
                <a:solidFill>
                  <a:srgbClr val="FF0000"/>
                </a:solidFill>
                <a:latin typeface="+mj-lt"/>
                <a:ea typeface="DejaVu Sans Mono" panose="020B0609030804020204" pitchFamily="49" charset="0"/>
                <a:cs typeface="Courier New" panose="02070309020205020404" pitchFamily="49" charset="0"/>
              </a:rPr>
              <a:t>.</a:t>
            </a:r>
          </a:p>
          <a:p>
            <a:pPr>
              <a:spcBef>
                <a:spcPct val="0"/>
              </a:spcBef>
              <a:defRPr/>
            </a:pPr>
            <a:endParaRPr lang="de-DE" dirty="0">
              <a:solidFill>
                <a:schemeClr val="tx1"/>
              </a:solidFill>
              <a:latin typeface="+mj-lt"/>
              <a:ea typeface="DejaVu Sans Mono" panose="020B0609030804020204" pitchFamily="49" charset="0"/>
              <a:cs typeface="Courier New" panose="020703090202050204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53" y="890602"/>
            <a:ext cx="5767594" cy="1541102"/>
          </a:xfrm>
          <a:prstGeom prst="rect">
            <a:avLst/>
          </a:prstGeom>
        </p:spPr>
      </p:pic>
    </p:spTree>
    <p:extLst>
      <p:ext uri="{BB962C8B-B14F-4D97-AF65-F5344CB8AC3E}">
        <p14:creationId xmlns:p14="http://schemas.microsoft.com/office/powerpoint/2010/main" val="42152994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en-US" dirty="0">
                <a:latin typeface="Courier New" panose="02070309020205020404" pitchFamily="49" charset="0"/>
                <a:ea typeface="DejaVu Sans Mono" panose="020B0609030804020204" pitchFamily="49" charset="0"/>
                <a:cs typeface="Courier New" panose="02070309020205020404" pitchFamily="49" charset="0"/>
              </a:rPr>
              <a:t>if</a:t>
            </a:r>
            <a:r>
              <a:rPr lang="en-US" dirty="0" smtClean="0">
                <a:latin typeface="Courier New" panose="02070309020205020404" pitchFamily="49" charset="0"/>
                <a:ea typeface="DejaVu Sans Mono" panose="020B0609030804020204" pitchFamily="49" charset="0"/>
                <a:cs typeface="Courier New" panose="02070309020205020404" pitchFamily="49" charset="0"/>
              </a:rPr>
              <a:t>( </a:t>
            </a:r>
            <a:r>
              <a:rPr lang="en-US"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a:t>
            </a:r>
            <a:r>
              <a:rPr lang="en-US" dirty="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PIND &amp; (1&lt;&lt;PD2)) &amp;&amp; (~PIND &amp; (1&lt;&lt;PD3</a:t>
            </a:r>
            <a:r>
              <a:rPr lang="en-US"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 </a:t>
            </a:r>
            <a:r>
              <a:rPr lang="en-US" dirty="0" smtClean="0">
                <a:latin typeface="Courier New" panose="02070309020205020404" pitchFamily="49" charset="0"/>
                <a:ea typeface="DejaVu Sans Mono" panose="020B0609030804020204" pitchFamily="49" charset="0"/>
                <a:cs typeface="Courier New" panose="02070309020205020404" pitchFamily="49" charset="0"/>
              </a:rPr>
              <a:t>)</a:t>
            </a:r>
          </a:p>
          <a:p>
            <a:pPr>
              <a:spcBef>
                <a:spcPct val="0"/>
              </a:spcBef>
              <a:defRPr/>
            </a:pPr>
            <a:endParaRPr lang="de-DE" dirty="0">
              <a:latin typeface="Courier New" panose="02070309020205020404" pitchFamily="49" charset="0"/>
              <a:ea typeface="DejaVu Sans Mono" panose="020B0609030804020204" pitchFamily="49" charset="0"/>
              <a:cs typeface="Courier New" panose="02070309020205020404" pitchFamily="49" charset="0"/>
            </a:endParaRPr>
          </a:p>
          <a:p>
            <a:pPr>
              <a:spcBef>
                <a:spcPct val="0"/>
              </a:spcBef>
              <a:defRPr/>
            </a:pPr>
            <a:r>
              <a:rPr lang="de-DE" b="0" dirty="0" smtClean="0">
                <a:latin typeface="+mj-lt"/>
                <a:ea typeface="DejaVu Sans Mono" panose="020B0609030804020204" pitchFamily="49" charset="0"/>
                <a:cs typeface="Courier New" panose="02070309020205020404" pitchFamily="49" charset="0"/>
              </a:rPr>
              <a:t>The </a:t>
            </a:r>
            <a:r>
              <a:rPr lang="de-DE" b="0" dirty="0" err="1" smtClean="0">
                <a:latin typeface="+mj-lt"/>
                <a:ea typeface="DejaVu Sans Mono" panose="020B0609030804020204" pitchFamily="49" charset="0"/>
                <a:cs typeface="Courier New" panose="02070309020205020404" pitchFamily="49" charset="0"/>
              </a:rPr>
              <a:t>expression</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could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be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further</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subdivided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into</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conditions</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for</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single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buttons</a:t>
            </a:r>
            <a:r>
              <a:rPr lang="de-DE" b="0" dirty="0" smtClean="0">
                <a:latin typeface="+mj-lt"/>
                <a:ea typeface="DejaVu Sans Mono" panose="020B0609030804020204" pitchFamily="49" charset="0"/>
                <a:cs typeface="Courier New" panose="02070309020205020404" pitchFamily="49" charset="0"/>
              </a:rPr>
              <a:t>:</a:t>
            </a:r>
          </a:p>
          <a:p>
            <a:pPr>
              <a:spcBef>
                <a:spcPct val="0"/>
              </a:spcBef>
              <a:defRPr/>
            </a:pPr>
            <a:r>
              <a:rPr lang="en-US" dirty="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(~PIND &amp; (1&lt;&lt;PD2</a:t>
            </a:r>
            <a:r>
              <a:rPr lang="en-US"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a:t>
            </a:r>
          </a:p>
          <a:p>
            <a:pPr>
              <a:spcBef>
                <a:spcPct val="0"/>
              </a:spcBef>
              <a:defRPr/>
            </a:pPr>
            <a:r>
              <a:rPr lang="en-US" dirty="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(~PIND &amp; (1&lt;&lt;PD3</a:t>
            </a:r>
            <a:r>
              <a:rPr lang="en-US"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a:t>
            </a:r>
          </a:p>
          <a:p>
            <a:pPr>
              <a:spcBef>
                <a:spcPct val="0"/>
              </a:spcBef>
              <a:defRPr/>
            </a:pPr>
            <a:r>
              <a:rPr lang="de-DE" b="0" dirty="0" err="1" smtClean="0">
                <a:solidFill>
                  <a:schemeClr val="tx1"/>
                </a:solidFill>
                <a:latin typeface="+mj-lt"/>
                <a:ea typeface="DejaVu Sans Mono" panose="020B0609030804020204" pitchFamily="49" charset="0"/>
                <a:cs typeface="Courier New" panose="02070309020205020404" pitchFamily="49" charset="0"/>
              </a:rPr>
              <a:t>And</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logical</a:t>
            </a:r>
            <a:r>
              <a:rPr lang="de-DE" b="0" dirty="0" smtClean="0">
                <a:solidFill>
                  <a:schemeClr val="tx1"/>
                </a:solidFill>
                <a:latin typeface="+mj-lt"/>
                <a:ea typeface="DejaVu Sans Mono" panose="020B0609030804020204" pitchFamily="49" charset="0"/>
                <a:cs typeface="Courier New" panose="02070309020205020404" pitchFamily="49" charset="0"/>
              </a:rPr>
              <a:t> AND </a:t>
            </a:r>
            <a:r>
              <a:rPr lang="de-DE" b="0" dirty="0" err="1" smtClean="0">
                <a:solidFill>
                  <a:schemeClr val="tx1"/>
                </a:solidFill>
                <a:latin typeface="+mj-lt"/>
                <a:ea typeface="DejaVu Sans Mono" panose="020B0609030804020204" pitchFamily="49" charset="0"/>
                <a:cs typeface="Courier New" panose="02070309020205020404" pitchFamily="49" charset="0"/>
              </a:rPr>
              <a:t>operator</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between</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them</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dirty="0" smtClean="0">
                <a:solidFill>
                  <a:srgbClr val="FF0000"/>
                </a:solidFill>
                <a:latin typeface="+mj-lt"/>
                <a:ea typeface="DejaVu Sans Mono" panose="020B0609030804020204" pitchFamily="49" charset="0"/>
                <a:cs typeface="Courier New" panose="02070309020205020404" pitchFamily="49" charset="0"/>
              </a:rPr>
              <a:t>&amp;&amp;</a:t>
            </a:r>
          </a:p>
          <a:p>
            <a:pPr>
              <a:spcBef>
                <a:spcPct val="0"/>
              </a:spcBef>
              <a:defRPr/>
            </a:pPr>
            <a:endParaRPr lang="de-DE" dirty="0">
              <a:solidFill>
                <a:schemeClr val="tx1"/>
              </a:solidFill>
              <a:latin typeface="+mj-lt"/>
              <a:ea typeface="DejaVu Sans Mono" panose="020B0609030804020204" pitchFamily="49" charset="0"/>
              <a:cs typeface="Courier New" panose="020703090202050204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53" y="890602"/>
            <a:ext cx="5767594" cy="1541102"/>
          </a:xfrm>
          <a:prstGeom prst="rect">
            <a:avLst/>
          </a:prstGeom>
        </p:spPr>
      </p:pic>
    </p:spTree>
    <p:extLst>
      <p:ext uri="{BB962C8B-B14F-4D97-AF65-F5344CB8AC3E}">
        <p14:creationId xmlns:p14="http://schemas.microsoft.com/office/powerpoint/2010/main" val="38235562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b="0" dirty="0" err="1" smtClean="0">
                <a:latin typeface="+mn-lt"/>
                <a:ea typeface="DejaVu Sans Mono" panose="020B0609030804020204" pitchFamily="49" charset="0"/>
                <a:cs typeface="Courier New" panose="02070309020205020404" pitchFamily="49" charset="0"/>
              </a:rPr>
              <a:t>Let</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us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discuss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how</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condition</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for</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one</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button</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is</a:t>
            </a:r>
            <a:r>
              <a:rPr lang="de-DE" b="0" dirty="0" smtClean="0">
                <a:latin typeface="+mn-lt"/>
                <a:ea typeface="DejaVu Sans Mono" panose="020B0609030804020204" pitchFamily="49" charset="0"/>
                <a:cs typeface="Courier New" panose="02070309020205020404" pitchFamily="49" charset="0"/>
              </a:rPr>
              <a:t> </a:t>
            </a:r>
            <a:r>
              <a:rPr lang="de-DE" b="0" dirty="0" err="1" smtClean="0">
                <a:latin typeface="+mn-lt"/>
                <a:ea typeface="DejaVu Sans Mono" panose="020B0609030804020204" pitchFamily="49" charset="0"/>
                <a:cs typeface="Courier New" panose="02070309020205020404" pitchFamily="49" charset="0"/>
              </a:rPr>
              <a:t>formed</a:t>
            </a:r>
            <a:r>
              <a:rPr lang="de-DE" b="0" dirty="0" smtClean="0">
                <a:latin typeface="+mn-lt"/>
                <a:ea typeface="DejaVu Sans Mono" panose="020B0609030804020204" pitchFamily="49" charset="0"/>
                <a:cs typeface="Courier New" panose="02070309020205020404" pitchFamily="49" charset="0"/>
              </a:rPr>
              <a:t>:</a:t>
            </a:r>
          </a:p>
          <a:p>
            <a:pPr>
              <a:spcBef>
                <a:spcPct val="0"/>
              </a:spcBef>
              <a:defRPr/>
            </a:pPr>
            <a:r>
              <a:rPr lang="en-US" dirty="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(~PIND &amp; (1&lt;&lt;PD2</a:t>
            </a:r>
            <a:r>
              <a:rPr lang="en-US"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 )</a:t>
            </a:r>
          </a:p>
          <a:p>
            <a:pPr>
              <a:spcBef>
                <a:spcPct val="0"/>
              </a:spcBef>
              <a:defRPr/>
            </a:pPr>
            <a:endParaRPr lang="de-DE" dirty="0" smtClean="0">
              <a:solidFill>
                <a:schemeClr val="tx1"/>
              </a:solidFill>
              <a:latin typeface="+mj-lt"/>
              <a:ea typeface="DejaVu Sans Mono" panose="020B0609030804020204" pitchFamily="49" charset="0"/>
              <a:cs typeface="Courier New" panose="02070309020205020404" pitchFamily="49" charset="0"/>
            </a:endParaRPr>
          </a:p>
          <a:p>
            <a:pPr>
              <a:spcBef>
                <a:spcPct val="0"/>
              </a:spcBef>
              <a:defRPr/>
            </a:pPr>
            <a:r>
              <a:rPr lang="de-DE" b="0" dirty="0" smtClean="0">
                <a:solidFill>
                  <a:schemeClr val="tx1"/>
                </a:solidFill>
                <a:latin typeface="+mj-lt"/>
                <a:ea typeface="DejaVu Sans Mono" panose="020B0609030804020204" pitchFamily="49" charset="0"/>
                <a:cs typeface="Courier New" panose="02070309020205020404" pitchFamily="49" charset="0"/>
              </a:rPr>
              <a:t>So </a:t>
            </a:r>
            <a:r>
              <a:rPr lang="de-DE" b="0" dirty="0" err="1" smtClean="0">
                <a:solidFill>
                  <a:schemeClr val="tx1"/>
                </a:solidFill>
                <a:latin typeface="+mj-lt"/>
                <a:ea typeface="DejaVu Sans Mono" panose="020B0609030804020204" pitchFamily="49" charset="0"/>
                <a:cs typeface="Courier New" panose="02070309020205020404" pitchFamily="49" charset="0"/>
              </a:rPr>
              <a:t>the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dirty="0" smtClean="0">
                <a:solidFill>
                  <a:schemeClr val="tx1"/>
                </a:solidFill>
                <a:latin typeface="+mj-lt"/>
                <a:ea typeface="DejaVu Sans Mono" panose="020B0609030804020204" pitchFamily="49" charset="0"/>
                <a:cs typeface="Courier New" panose="02070309020205020404" pitchFamily="49" charset="0"/>
              </a:rPr>
              <a:t>PIN</a:t>
            </a:r>
            <a:r>
              <a:rPr lang="de-DE" b="0" dirty="0" smtClean="0">
                <a:solidFill>
                  <a:schemeClr val="tx1"/>
                </a:solidFill>
                <a:latin typeface="+mj-lt"/>
                <a:ea typeface="DejaVu Sans Mono" panose="020B0609030804020204" pitchFamily="49" charset="0"/>
                <a:cs typeface="Courier New" panose="02070309020205020404" pitchFamily="49" charset="0"/>
              </a:rPr>
              <a:t>X</a:t>
            </a:r>
            <a:r>
              <a:rPr lang="de-DE"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is</a:t>
            </a:r>
            <a:r>
              <a:rPr lang="de-DE" b="0" dirty="0" smtClean="0">
                <a:solidFill>
                  <a:schemeClr val="tx1"/>
                </a:solidFill>
                <a:latin typeface="+mj-lt"/>
                <a:ea typeface="DejaVu Sans Mono" panose="020B0609030804020204" pitchFamily="49" charset="0"/>
                <a:cs typeface="Courier New" panose="02070309020205020404" pitchFamily="49" charset="0"/>
              </a:rPr>
              <a:t> a </a:t>
            </a:r>
            <a:r>
              <a:rPr lang="de-DE" b="0" dirty="0" err="1" smtClean="0">
                <a:solidFill>
                  <a:schemeClr val="tx1"/>
                </a:solidFill>
                <a:latin typeface="+mj-lt"/>
                <a:ea typeface="DejaVu Sans Mono" panose="020B0609030804020204" pitchFamily="49" charset="0"/>
                <a:cs typeface="Courier New" panose="02070309020205020404" pitchFamily="49" charset="0"/>
              </a:rPr>
              <a:t>register</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where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the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values</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from</a:t>
            </a:r>
            <a:r>
              <a:rPr lang="de-DE" dirty="0" smtClean="0">
                <a:solidFill>
                  <a:schemeClr val="tx1"/>
                </a:solidFill>
                <a:latin typeface="+mj-lt"/>
                <a:ea typeface="DejaVu Sans Mono" panose="020B0609030804020204" pitchFamily="49" charset="0"/>
                <a:cs typeface="Courier New" panose="02070309020205020404" pitchFamily="49" charset="0"/>
              </a:rPr>
              <a:t> </a:t>
            </a:r>
            <a:r>
              <a:rPr lang="de-DE" dirty="0" err="1" smtClean="0">
                <a:solidFill>
                  <a:schemeClr val="tx1"/>
                </a:solidFill>
                <a:latin typeface="+mj-lt"/>
                <a:ea typeface="DejaVu Sans Mono" panose="020B0609030804020204" pitchFamily="49" charset="0"/>
                <a:cs typeface="Courier New" panose="02070309020205020404" pitchFamily="49" charset="0"/>
              </a:rPr>
              <a:t>inputs</a:t>
            </a:r>
            <a:r>
              <a:rPr lang="de-DE" dirty="0" smtClean="0">
                <a:solidFill>
                  <a:schemeClr val="tx1"/>
                </a:solidFill>
                <a:latin typeface="+mj-lt"/>
                <a:ea typeface="DejaVu Sans Mono" panose="020B0609030804020204" pitchFamily="49" charset="0"/>
                <a:cs typeface="Courier New" panose="02070309020205020404" pitchFamily="49" charset="0"/>
              </a:rPr>
              <a:t> </a:t>
            </a:r>
            <a:r>
              <a:rPr lang="de-DE" b="0" dirty="0" smtClean="0">
                <a:solidFill>
                  <a:schemeClr val="tx1"/>
                </a:solidFill>
                <a:latin typeface="+mj-lt"/>
                <a:ea typeface="DejaVu Sans Mono" panose="020B0609030804020204" pitchFamily="49" charset="0"/>
                <a:cs typeface="Courier New" panose="02070309020205020404" pitchFamily="49" charset="0"/>
              </a:rPr>
              <a:t>will </a:t>
            </a:r>
            <a:r>
              <a:rPr lang="de-DE" b="0" dirty="0" err="1" smtClean="0">
                <a:solidFill>
                  <a:schemeClr val="tx1"/>
                </a:solidFill>
                <a:latin typeface="+mj-lt"/>
                <a:ea typeface="DejaVu Sans Mono" panose="020B0609030804020204" pitchFamily="49" charset="0"/>
                <a:cs typeface="Courier New" panose="02070309020205020404" pitchFamily="49" charset="0"/>
              </a:rPr>
              <a:t>go</a:t>
            </a:r>
            <a:r>
              <a:rPr lang="de-DE" b="0" dirty="0" smtClean="0">
                <a:solidFill>
                  <a:schemeClr val="tx1"/>
                </a:solidFill>
                <a:latin typeface="+mj-lt"/>
                <a:ea typeface="DejaVu Sans Mono" panose="020B0609030804020204" pitchFamily="49" charset="0"/>
                <a:cs typeface="Courier New" panose="02070309020205020404" pitchFamily="49" charset="0"/>
              </a:rPr>
              <a:t>.</a:t>
            </a:r>
            <a:r>
              <a:rPr lang="de-DE" dirty="0" smtClean="0">
                <a:solidFill>
                  <a:schemeClr val="tx1"/>
                </a:solidFill>
                <a:latin typeface="+mj-lt"/>
                <a:ea typeface="DejaVu Sans Mono" panose="020B0609030804020204" pitchFamily="49" charset="0"/>
                <a:cs typeface="Courier New" panose="02070309020205020404" pitchFamily="49" charset="0"/>
              </a:rPr>
              <a:t> PIND </a:t>
            </a:r>
            <a:r>
              <a:rPr lang="de-DE" b="0" dirty="0" err="1" smtClean="0">
                <a:solidFill>
                  <a:schemeClr val="tx1"/>
                </a:solidFill>
                <a:latin typeface="+mj-lt"/>
                <a:ea typeface="DejaVu Sans Mono" panose="020B0609030804020204" pitchFamily="49" charset="0"/>
                <a:cs typeface="Courier New" panose="02070309020205020404" pitchFamily="49" charset="0"/>
              </a:rPr>
              <a:t>contains</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values</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for</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possible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dirty="0" smtClean="0">
                <a:solidFill>
                  <a:schemeClr val="tx1"/>
                </a:solidFill>
                <a:latin typeface="+mj-lt"/>
                <a:ea typeface="DejaVu Sans Mono" panose="020B0609030804020204" pitchFamily="49" charset="0"/>
                <a:cs typeface="Courier New" panose="02070309020205020404" pitchFamily="49" charset="0"/>
              </a:rPr>
              <a:t>6 </a:t>
            </a:r>
            <a:r>
              <a:rPr lang="de-DE" b="0" dirty="0" err="1" smtClean="0">
                <a:solidFill>
                  <a:schemeClr val="tx1"/>
                </a:solidFill>
                <a:latin typeface="+mj-lt"/>
                <a:ea typeface="DejaVu Sans Mono" panose="020B0609030804020204" pitchFamily="49" charset="0"/>
                <a:cs typeface="Courier New" panose="02070309020205020404" pitchFamily="49" charset="0"/>
              </a:rPr>
              <a:t>pins</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see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slide</a:t>
            </a:r>
            <a:r>
              <a:rPr lang="de-DE" b="0" dirty="0" smtClean="0">
                <a:solidFill>
                  <a:schemeClr val="tx1"/>
                </a:solidFill>
                <a:latin typeface="+mj-lt"/>
                <a:ea typeface="DejaVu Sans Mono" panose="020B0609030804020204" pitchFamily="49" charset="0"/>
                <a:cs typeface="Courier New" panose="02070309020205020404" pitchFamily="49" charset="0"/>
              </a:rPr>
              <a:t> 4). </a:t>
            </a:r>
            <a:r>
              <a:rPr lang="de-DE" b="0" dirty="0" err="1" smtClean="0">
                <a:solidFill>
                  <a:schemeClr val="tx1"/>
                </a:solidFill>
                <a:latin typeface="+mj-lt"/>
                <a:ea typeface="DejaVu Sans Mono" panose="020B0609030804020204" pitchFamily="49" charset="0"/>
                <a:cs typeface="Courier New" panose="02070309020205020404" pitchFamily="49" charset="0"/>
              </a:rPr>
              <a:t>We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specify</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which</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specific</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button</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is</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of</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interest</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to</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us</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by</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doing</a:t>
            </a:r>
            <a:r>
              <a:rPr lang="de-DE" dirty="0" smtClean="0">
                <a:solidFill>
                  <a:schemeClr val="tx1"/>
                </a:solidFill>
                <a:latin typeface="+mj-lt"/>
                <a:ea typeface="DejaVu Sans Mono" panose="020B0609030804020204" pitchFamily="49" charset="0"/>
                <a:cs typeface="Courier New" panose="02070309020205020404" pitchFamily="49" charset="0"/>
              </a:rPr>
              <a:t> </a:t>
            </a:r>
            <a:r>
              <a:rPr lang="en-US" dirty="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&amp; (1&lt;&lt;PD2</a:t>
            </a:r>
            <a:r>
              <a:rPr lang="en-US" dirty="0"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a:t>
            </a:r>
            <a:endParaRPr lang="en-US" dirty="0">
              <a:solidFill>
                <a:schemeClr val="tx1"/>
              </a:solidFill>
              <a:latin typeface="Courier New" panose="02070309020205020404" pitchFamily="49" charset="0"/>
              <a:ea typeface="DejaVu Sans Mono" panose="020B0609030804020204" pitchFamily="49" charset="0"/>
              <a:cs typeface="Courier New" panose="02070309020205020404" pitchFamily="49" charset="0"/>
            </a:endParaRPr>
          </a:p>
          <a:p>
            <a:pPr>
              <a:spcBef>
                <a:spcPct val="0"/>
              </a:spcBef>
              <a:defRPr/>
            </a:pPr>
            <a:r>
              <a:rPr lang="en-US" b="0" dirty="0" smtClean="0">
                <a:solidFill>
                  <a:schemeClr val="tx1"/>
                </a:solidFill>
                <a:latin typeface="+mj-lt"/>
                <a:ea typeface="DejaVu Sans Mono" panose="020B0609030804020204" pitchFamily="49" charset="0"/>
                <a:cs typeface="Courier New" panose="02070309020205020404" pitchFamily="49" charset="0"/>
              </a:rPr>
              <a:t>All other bits of this register will not influence the value of the expression.</a:t>
            </a:r>
          </a:p>
          <a:p>
            <a:pPr>
              <a:spcBef>
                <a:spcPct val="0"/>
              </a:spcBef>
              <a:defRPr/>
            </a:pPr>
            <a:endParaRPr lang="de-DE" dirty="0">
              <a:solidFill>
                <a:schemeClr val="tx1"/>
              </a:solidFill>
              <a:latin typeface="+mj-lt"/>
              <a:ea typeface="DejaVu Sans Mono" panose="020B0609030804020204" pitchFamily="49" charset="0"/>
              <a:cs typeface="Courier New" panose="020703090202050204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53" y="890602"/>
            <a:ext cx="5767594" cy="1541102"/>
          </a:xfrm>
          <a:prstGeom prst="rect">
            <a:avLst/>
          </a:prstGeom>
        </p:spPr>
      </p:pic>
    </p:spTree>
    <p:extLst>
      <p:ext uri="{BB962C8B-B14F-4D97-AF65-F5344CB8AC3E}">
        <p14:creationId xmlns:p14="http://schemas.microsoft.com/office/powerpoint/2010/main" val="25261471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b="0" dirty="0" smtClean="0">
                <a:latin typeface="+mj-lt"/>
                <a:ea typeface="DejaVu Sans Mono" panose="020B0609030804020204" pitchFamily="49" charset="0"/>
                <a:cs typeface="Courier New" panose="02070309020205020404" pitchFamily="49" charset="0"/>
              </a:rPr>
              <a:t>The</a:t>
            </a:r>
            <a:r>
              <a:rPr lang="de-DE" dirty="0" smtClean="0">
                <a:latin typeface="+mj-lt"/>
                <a:ea typeface="DejaVu Sans Mono" panose="020B0609030804020204" pitchFamily="49" charset="0"/>
                <a:cs typeface="Courier New" panose="02070309020205020404" pitchFamily="49" charset="0"/>
              </a:rPr>
              <a:t> </a:t>
            </a:r>
            <a:r>
              <a:rPr lang="de-DE" dirty="0" smtClean="0">
                <a:solidFill>
                  <a:srgbClr val="FF0000"/>
                </a:solidFill>
                <a:latin typeface="+mj-lt"/>
                <a:ea typeface="DejaVu Sans Mono" panose="020B0609030804020204" pitchFamily="49" charset="0"/>
                <a:cs typeface="Courier New" panose="02070309020205020404" pitchFamily="49" charset="0"/>
              </a:rPr>
              <a:t>~</a:t>
            </a:r>
            <a:r>
              <a:rPr lang="de-DE"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operation</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is</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negation</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which</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already</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seen</a:t>
            </a:r>
            <a:r>
              <a:rPr lang="de-DE" b="0" dirty="0" smtClean="0">
                <a:latin typeface="+mj-lt"/>
                <a:ea typeface="DejaVu Sans Mono" panose="020B0609030804020204" pitchFamily="49" charset="0"/>
                <a:cs typeface="Courier New" panose="02070309020205020404" pitchFamily="49" charset="0"/>
              </a:rPr>
              <a:t>. </a:t>
            </a:r>
          </a:p>
          <a:p>
            <a:pPr>
              <a:spcBef>
                <a:spcPct val="0"/>
              </a:spcBef>
              <a:defRPr/>
            </a:pPr>
            <a:r>
              <a:rPr lang="de-DE" b="0" dirty="0" smtClean="0">
                <a:latin typeface="+mj-lt"/>
                <a:ea typeface="DejaVu Sans Mono" panose="020B0609030804020204" pitchFamily="49" charset="0"/>
                <a:cs typeface="Courier New" panose="02070309020205020404" pitchFamily="49" charset="0"/>
              </a:rPr>
              <a:t>As </a:t>
            </a:r>
            <a:r>
              <a:rPr lang="de-DE" b="0" dirty="0" err="1" smtClean="0">
                <a:latin typeface="+mj-lt"/>
                <a:ea typeface="DejaVu Sans Mono" panose="020B0609030804020204" pitchFamily="49" charset="0"/>
                <a:cs typeface="Courier New" panose="02070309020205020404" pitchFamily="49" charset="0"/>
              </a:rPr>
              <a:t>we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discussed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actual</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pressing</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of</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button</a:t>
            </a:r>
            <a:r>
              <a:rPr lang="de-DE" b="0" dirty="0" smtClean="0">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connects</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low</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voltage</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to</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the</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pin</a:t>
            </a:r>
            <a:r>
              <a:rPr lang="de-DE" b="0" dirty="0" smtClean="0">
                <a:latin typeface="+mj-lt"/>
                <a:ea typeface="DejaVu Sans Mono" panose="020B0609030804020204" pitchFamily="49" charset="0"/>
                <a:cs typeface="Courier New" panose="02070309020205020404" pitchFamily="49" charset="0"/>
              </a:rPr>
              <a:t>.</a:t>
            </a:r>
            <a:r>
              <a:rPr lang="de-DE" dirty="0" smtClean="0">
                <a:latin typeface="+mj-lt"/>
                <a:ea typeface="DejaVu Sans Mono" panose="020B0609030804020204" pitchFamily="49" charset="0"/>
                <a:cs typeface="Courier New" panose="02070309020205020404" pitchFamily="49" charset="0"/>
              </a:rPr>
              <a:t> </a:t>
            </a:r>
          </a:p>
          <a:p>
            <a:pPr>
              <a:spcBef>
                <a:spcPct val="0"/>
              </a:spcBef>
              <a:defRPr/>
            </a:pPr>
            <a:endParaRPr lang="de-DE" dirty="0" smtClean="0">
              <a:latin typeface="+mj-lt"/>
              <a:ea typeface="DejaVu Sans Mono" panose="020B0609030804020204" pitchFamily="49" charset="0"/>
              <a:cs typeface="Courier New" panose="02070309020205020404" pitchFamily="49" charset="0"/>
            </a:endParaRPr>
          </a:p>
          <a:p>
            <a:pPr>
              <a:spcBef>
                <a:spcPct val="0"/>
              </a:spcBef>
              <a:defRPr/>
            </a:pPr>
            <a:r>
              <a:rPr lang="de-DE" b="0" dirty="0" err="1" smtClean="0">
                <a:latin typeface="+mj-lt"/>
                <a:ea typeface="DejaVu Sans Mono" panose="020B0609030804020204" pitchFamily="49" charset="0"/>
                <a:cs typeface="Courier New" panose="02070309020205020404" pitchFamily="49" charset="0"/>
              </a:rPr>
              <a:t>However</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want</a:t>
            </a:r>
            <a:r>
              <a:rPr lang="de-DE" b="0" dirty="0" smtClean="0">
                <a:latin typeface="+mj-lt"/>
                <a:ea typeface="DejaVu Sans Mono" panose="020B0609030804020204" pitchFamily="49" charset="0"/>
                <a:cs typeface="Courier New" panose="02070309020205020404" pitchFamily="49" charset="0"/>
              </a:rPr>
              <a:t> a „positive“ </a:t>
            </a:r>
            <a:r>
              <a:rPr lang="de-DE" b="0" dirty="0" err="1" smtClean="0">
                <a:latin typeface="+mj-lt"/>
                <a:ea typeface="DejaVu Sans Mono" panose="020B0609030804020204" pitchFamily="49" charset="0"/>
                <a:cs typeface="Courier New" panose="02070309020205020404" pitchFamily="49" charset="0"/>
              </a:rPr>
              <a:t>statement</a:t>
            </a:r>
            <a:r>
              <a:rPr lang="de-DE" b="0" dirty="0" smtClean="0">
                <a:latin typeface="+mj-lt"/>
                <a:ea typeface="DejaVu Sans Mono" panose="020B0609030804020204" pitchFamily="49" charset="0"/>
                <a:cs typeface="Courier New" panose="02070309020205020404" pitchFamily="49" charset="0"/>
              </a:rPr>
              <a:t>, so </a:t>
            </a:r>
            <a:r>
              <a:rPr lang="de-DE" b="0" dirty="0" err="1" smtClean="0">
                <a:latin typeface="+mj-lt"/>
                <a:ea typeface="DejaVu Sans Mono" panose="020B0609030804020204" pitchFamily="49" charset="0"/>
                <a:cs typeface="Courier New" panose="02070309020205020404" pitchFamily="49" charset="0"/>
              </a:rPr>
              <a:t>that</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have</a:t>
            </a:r>
            <a:r>
              <a:rPr lang="de-DE" b="0" dirty="0" smtClean="0">
                <a:latin typeface="+mj-lt"/>
                <a:ea typeface="DejaVu Sans Mono" panose="020B0609030804020204" pitchFamily="49" charset="0"/>
                <a:cs typeface="Courier New" panose="02070309020205020404" pitchFamily="49" charset="0"/>
              </a:rPr>
              <a:t> 1 (</a:t>
            </a:r>
            <a:r>
              <a:rPr lang="de-DE" b="0" dirty="0" err="1" smtClean="0">
                <a:latin typeface="+mj-lt"/>
                <a:ea typeface="DejaVu Sans Mono" panose="020B0609030804020204" pitchFamily="49" charset="0"/>
                <a:cs typeface="Courier New" panose="02070309020205020404" pitchFamily="49" charset="0"/>
              </a:rPr>
              <a:t>true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for</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button</a:t>
            </a:r>
            <a:r>
              <a:rPr lang="de-DE" b="0" dirty="0" smtClean="0">
                <a:latin typeface="+mj-lt"/>
                <a:ea typeface="DejaVu Sans Mono" panose="020B0609030804020204" pitchFamily="49" charset="0"/>
                <a:cs typeface="Courier New" panose="02070309020205020404" pitchFamily="49" charset="0"/>
              </a:rPr>
              <a:t> </a:t>
            </a:r>
            <a:r>
              <a:rPr lang="de-DE" b="0" i="1" dirty="0" err="1" smtClean="0">
                <a:latin typeface="+mj-lt"/>
                <a:ea typeface="DejaVu Sans Mono" panose="020B0609030804020204" pitchFamily="49" charset="0"/>
                <a:cs typeface="Courier New" panose="02070309020205020404" pitchFamily="49" charset="0"/>
              </a:rPr>
              <a:t>pressed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Therefore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invert</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value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of</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whole</a:t>
            </a:r>
            <a:r>
              <a:rPr lang="de-DE" b="0" dirty="0" smtClean="0">
                <a:latin typeface="+mj-lt"/>
                <a:ea typeface="DejaVu Sans Mono" panose="020B0609030804020204" pitchFamily="49" charset="0"/>
                <a:cs typeface="Courier New" panose="02070309020205020404" pitchFamily="49" charset="0"/>
              </a:rPr>
              <a:t> </a:t>
            </a:r>
            <a:r>
              <a:rPr lang="de-DE" dirty="0" smtClean="0">
                <a:latin typeface="+mj-lt"/>
                <a:ea typeface="DejaVu Sans Mono" panose="020B0609030804020204" pitchFamily="49" charset="0"/>
                <a:cs typeface="Courier New" panose="02070309020205020404" pitchFamily="49" charset="0"/>
              </a:rPr>
              <a:t>PIND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remember</a:t>
            </a:r>
            <a:r>
              <a:rPr lang="de-DE" b="0" dirty="0" smtClean="0">
                <a:latin typeface="+mj-lt"/>
                <a:ea typeface="DejaVu Sans Mono" panose="020B0609030804020204" pitchFamily="49" charset="0"/>
                <a:cs typeface="Courier New" panose="02070309020205020404" pitchFamily="49" charset="0"/>
              </a:rPr>
              <a:t> – </a:t>
            </a:r>
            <a:r>
              <a:rPr lang="de-DE" b="0" dirty="0" err="1" smtClean="0">
                <a:latin typeface="+mj-lt"/>
                <a:ea typeface="DejaVu Sans Mono" panose="020B0609030804020204" pitchFamily="49" charset="0"/>
                <a:cs typeface="Courier New" panose="02070309020205020404" pitchFamily="49" charset="0"/>
              </a:rPr>
              <a:t>we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only</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invert</a:t>
            </a:r>
            <a:r>
              <a:rPr lang="de-DE" b="0" dirty="0" smtClean="0">
                <a:latin typeface="+mj-lt"/>
                <a:ea typeface="DejaVu Sans Mono" panose="020B0609030804020204" pitchFamily="49" charset="0"/>
                <a:cs typeface="Courier New" panose="02070309020205020404" pitchFamily="49" charset="0"/>
              </a:rPr>
              <a:t> a </a:t>
            </a:r>
            <a:r>
              <a:rPr lang="de-DE" b="0" dirty="0" err="1" smtClean="0">
                <a:latin typeface="+mj-lt"/>
                <a:ea typeface="DejaVu Sans Mono" panose="020B0609030804020204" pitchFamily="49" charset="0"/>
                <a:cs typeface="Courier New" panose="02070309020205020404" pitchFamily="49" charset="0"/>
              </a:rPr>
              <a:t>copy</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of</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it</a:t>
            </a:r>
            <a:r>
              <a:rPr lang="de-DE" b="0" dirty="0" smtClean="0">
                <a:latin typeface="+mj-lt"/>
                <a:ea typeface="DejaVu Sans Mono" panose="020B0609030804020204" pitchFamily="49" charset="0"/>
                <a:cs typeface="Courier New" panose="02070309020205020404" pitchFamily="49" charset="0"/>
              </a:rPr>
              <a:t>, not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actual</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register</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and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already</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took</a:t>
            </a:r>
            <a:r>
              <a:rPr lang="de-DE" b="0" dirty="0" smtClean="0">
                <a:latin typeface="+mj-lt"/>
                <a:ea typeface="DejaVu Sans Mono" panose="020B0609030804020204" pitchFamily="49" charset="0"/>
                <a:cs typeface="Courier New" panose="02070309020205020404" pitchFamily="49" charset="0"/>
              </a:rPr>
              <a:t> care </a:t>
            </a:r>
            <a:r>
              <a:rPr lang="de-DE" b="0" dirty="0" err="1" smtClean="0">
                <a:latin typeface="+mj-lt"/>
                <a:ea typeface="DejaVu Sans Mono" panose="020B0609030804020204" pitchFamily="49" charset="0"/>
                <a:cs typeface="Courier New" panose="02070309020205020404" pitchFamily="49" charset="0"/>
              </a:rPr>
              <a:t>to</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read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right</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pin</a:t>
            </a:r>
            <a:r>
              <a:rPr lang="de-DE" b="0" dirty="0" smtClean="0">
                <a:latin typeface="+mj-lt"/>
                <a:ea typeface="DejaVu Sans Mono" panose="020B0609030804020204" pitchFamily="49" charset="0"/>
                <a:cs typeface="Courier New" panose="02070309020205020404" pitchFamily="49" charset="0"/>
              </a:rPr>
              <a:t> out </a:t>
            </a:r>
            <a:r>
              <a:rPr lang="de-DE" b="0" dirty="0" err="1" smtClean="0">
                <a:latin typeface="+mj-lt"/>
                <a:ea typeface="DejaVu Sans Mono" panose="020B0609030804020204" pitchFamily="49" charset="0"/>
                <a:cs typeface="Courier New" panose="02070309020205020404" pitchFamily="49" charset="0"/>
              </a:rPr>
              <a:t>of</a:t>
            </a:r>
            <a:r>
              <a:rPr lang="de-DE" b="0" dirty="0" smtClean="0">
                <a:latin typeface="+mj-lt"/>
                <a:ea typeface="DejaVu Sans Mono" panose="020B0609030804020204" pitchFamily="49" charset="0"/>
                <a:cs typeface="Courier New" panose="02070309020205020404" pitchFamily="49" charset="0"/>
              </a:rPr>
              <a:t> 6.</a:t>
            </a:r>
            <a:endParaRPr lang="en-US" b="0" dirty="0" smtClean="0">
              <a:solidFill>
                <a:schemeClr val="tx1"/>
              </a:solidFill>
              <a:latin typeface="+mj-lt"/>
              <a:ea typeface="DejaVu Sans Mono" panose="020B0609030804020204" pitchFamily="49" charset="0"/>
              <a:cs typeface="Courier New" panose="02070309020205020404" pitchFamily="49" charset="0"/>
            </a:endParaRPr>
          </a:p>
          <a:p>
            <a:pPr>
              <a:spcBef>
                <a:spcPct val="0"/>
              </a:spcBef>
              <a:defRPr/>
            </a:pPr>
            <a:endParaRPr lang="de-DE" dirty="0">
              <a:solidFill>
                <a:schemeClr val="tx1"/>
              </a:solidFill>
              <a:latin typeface="+mj-lt"/>
              <a:ea typeface="DejaVu Sans Mono" panose="020B0609030804020204" pitchFamily="49" charset="0"/>
              <a:cs typeface="Courier New" panose="020703090202050204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53" y="890602"/>
            <a:ext cx="5767594" cy="1541102"/>
          </a:xfrm>
          <a:prstGeom prst="rect">
            <a:avLst/>
          </a:prstGeom>
        </p:spPr>
      </p:pic>
    </p:spTree>
    <p:extLst>
      <p:ext uri="{BB962C8B-B14F-4D97-AF65-F5344CB8AC3E}">
        <p14:creationId xmlns:p14="http://schemas.microsoft.com/office/powerpoint/2010/main" val="42381619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endParaRPr lang="de-DE" dirty="0" smtClean="0">
              <a:latin typeface="+mj-lt"/>
              <a:ea typeface="DejaVu Sans Mono" panose="020B0609030804020204" pitchFamily="49" charset="0"/>
              <a:cs typeface="Courier New" panose="02070309020205020404" pitchFamily="49" charset="0"/>
            </a:endParaRPr>
          </a:p>
          <a:p>
            <a:pPr>
              <a:spcBef>
                <a:spcPct val="0"/>
              </a:spcBef>
              <a:defRPr/>
            </a:pPr>
            <a:r>
              <a:rPr lang="de-DE" b="0" dirty="0" smtClean="0">
                <a:latin typeface="+mj-lt"/>
                <a:ea typeface="DejaVu Sans Mono" panose="020B0609030804020204" pitchFamily="49" charset="0"/>
                <a:cs typeface="Courier New" panose="02070309020205020404" pitchFamily="49" charset="0"/>
              </a:rPr>
              <a:t>An</a:t>
            </a:r>
            <a:r>
              <a:rPr lang="de-DE" dirty="0" smtClean="0">
                <a:latin typeface="+mj-lt"/>
                <a:ea typeface="DejaVu Sans Mono" panose="020B0609030804020204" pitchFamily="49" charset="0"/>
                <a:cs typeface="Courier New" panose="02070309020205020404" pitchFamily="49" charset="0"/>
              </a:rPr>
              <a:t> </a:t>
            </a:r>
            <a:r>
              <a:rPr lang="de-DE" dirty="0" err="1" smtClean="0">
                <a:latin typeface="Courier New" panose="02070309020205020404" pitchFamily="49" charset="0"/>
                <a:ea typeface="DejaVu Sans Mono" panose="020B0609030804020204" pitchFamily="49" charset="0"/>
                <a:cs typeface="Courier New" panose="02070309020205020404" pitchFamily="49" charset="0"/>
              </a:rPr>
              <a:t>if</a:t>
            </a:r>
            <a:r>
              <a:rPr lang="de-DE" dirty="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conditional</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and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statement</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for</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true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value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is</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followed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by</a:t>
            </a:r>
            <a:r>
              <a:rPr lang="de-DE" b="0" dirty="0" smtClean="0">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Courier New" panose="02070309020205020404" pitchFamily="49" charset="0"/>
                <a:ea typeface="DejaVu Sans Mono" panose="020B0609030804020204" pitchFamily="49" charset="0"/>
                <a:cs typeface="Courier New" panose="02070309020205020404" pitchFamily="49" charset="0"/>
              </a:rPr>
              <a:t>else</a:t>
            </a:r>
            <a:r>
              <a:rPr lang="de-DE" dirty="0" smtClean="0">
                <a:solidFill>
                  <a:srgbClr val="FF0000"/>
                </a:solidFill>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keyword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which</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specifies</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what</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actions</a:t>
            </a:r>
            <a:r>
              <a:rPr lang="de-DE" b="0" dirty="0" smtClean="0">
                <a:latin typeface="+mj-lt"/>
                <a:ea typeface="DejaVu Sans Mono" panose="020B0609030804020204" pitchFamily="49" charset="0"/>
                <a:cs typeface="Courier New" panose="02070309020205020404" pitchFamily="49" charset="0"/>
              </a:rPr>
              <a:t> will </a:t>
            </a:r>
            <a:r>
              <a:rPr lang="de-DE" b="0" dirty="0" err="1" smtClean="0">
                <a:latin typeface="+mj-lt"/>
                <a:ea typeface="DejaVu Sans Mono" panose="020B0609030804020204" pitchFamily="49" charset="0"/>
                <a:cs typeface="Courier New" panose="02070309020205020404" pitchFamily="49" charset="0"/>
              </a:rPr>
              <a:t>be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taken</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if</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expression</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is</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executed</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to</a:t>
            </a:r>
            <a:r>
              <a:rPr lang="de-DE" b="0" dirty="0" smtClean="0">
                <a:latin typeface="+mj-lt"/>
                <a:ea typeface="DejaVu Sans Mono" panose="020B0609030804020204" pitchFamily="49" charset="0"/>
                <a:cs typeface="Courier New" panose="02070309020205020404" pitchFamily="49" charset="0"/>
              </a:rPr>
              <a:t> </a:t>
            </a:r>
            <a:r>
              <a:rPr lang="de-DE" dirty="0" err="1" smtClean="0">
                <a:solidFill>
                  <a:srgbClr val="FF0000"/>
                </a:solidFill>
                <a:latin typeface="+mj-lt"/>
                <a:ea typeface="DejaVu Sans Mono" panose="020B0609030804020204" pitchFamily="49" charset="0"/>
                <a:cs typeface="Courier New" panose="02070309020205020404" pitchFamily="49" charset="0"/>
              </a:rPr>
              <a:t>false</a:t>
            </a:r>
            <a:r>
              <a:rPr lang="de-DE" b="0" dirty="0" smtClean="0">
                <a:latin typeface="+mj-lt"/>
                <a:ea typeface="DejaVu Sans Mono" panose="020B0609030804020204" pitchFamily="49" charset="0"/>
                <a:cs typeface="Courier New" panose="02070309020205020404" pitchFamily="49" charset="0"/>
              </a:rPr>
              <a:t>.</a:t>
            </a:r>
            <a:endParaRPr lang="de-DE" b="0" dirty="0" smtClean="0">
              <a:solidFill>
                <a:srgbClr val="FF0000"/>
              </a:solidFill>
              <a:latin typeface="+mj-lt"/>
              <a:ea typeface="DejaVu Sans Mono" panose="020B0609030804020204" pitchFamily="49" charset="0"/>
              <a:cs typeface="Courier New" panose="02070309020205020404" pitchFamily="49" charset="0"/>
            </a:endParaRPr>
          </a:p>
          <a:p>
            <a:pPr>
              <a:spcBef>
                <a:spcPct val="0"/>
              </a:spcBef>
              <a:defRPr/>
            </a:pPr>
            <a:endParaRPr lang="de-DE" dirty="0">
              <a:solidFill>
                <a:schemeClr val="tx1"/>
              </a:solidFill>
              <a:latin typeface="+mj-lt"/>
              <a:ea typeface="DejaVu Sans Mono" panose="020B0609030804020204" pitchFamily="49" charset="0"/>
              <a:cs typeface="Courier New" panose="020703090202050204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53" y="890602"/>
            <a:ext cx="5767594" cy="1541102"/>
          </a:xfrm>
          <a:prstGeom prst="rect">
            <a:avLst/>
          </a:prstGeom>
        </p:spPr>
      </p:pic>
    </p:spTree>
    <p:extLst>
      <p:ext uri="{BB962C8B-B14F-4D97-AF65-F5344CB8AC3E}">
        <p14:creationId xmlns:p14="http://schemas.microsoft.com/office/powerpoint/2010/main" val="34551577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Given code analysis</a:t>
            </a:r>
            <a:endParaRPr lang="en-GB" sz="320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solidFill>
                  <a:srgbClr val="28255A"/>
                </a:solidFill>
                <a:cs typeface="ＭＳ Ｐゴシック"/>
              </a:rPr>
              <a:t>Prof. Dr.-Ing. Ivan Volosyak</a:t>
            </a:r>
          </a:p>
        </p:txBody>
      </p:sp>
      <p:sp>
        <p:nvSpPr>
          <p:cNvPr id="8" name="Untertitel 2"/>
          <p:cNvSpPr txBox="1">
            <a:spLocks/>
          </p:cNvSpPr>
          <p:nvPr/>
        </p:nvSpPr>
        <p:spPr bwMode="auto">
          <a:xfrm>
            <a:off x="668369" y="2836590"/>
            <a:ext cx="8894451" cy="29856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defTabSz="503238" rtl="0" eaLnBrk="0" fontAlgn="base" hangingPunct="0">
              <a:spcBef>
                <a:spcPts val="0"/>
              </a:spcBef>
              <a:spcAft>
                <a:spcPct val="0"/>
              </a:spcAft>
              <a:buFont typeface="Arial" charset="0"/>
              <a:buNone/>
              <a:defRPr sz="2200" b="1" kern="1200" cap="none" spc="10">
                <a:solidFill>
                  <a:srgbClr val="000000"/>
                </a:solidFill>
                <a:latin typeface="Arial"/>
                <a:ea typeface="ＭＳ Ｐゴシック" pitchFamily="-112" charset="-128"/>
                <a:cs typeface="Arial"/>
              </a:defRPr>
            </a:lvl1pPr>
            <a:lvl2pPr marL="504017" indent="0" algn="ctr" defTabSz="503238" rtl="0" eaLnBrk="0" fontAlgn="base" hangingPunct="0">
              <a:spcBef>
                <a:spcPct val="20000"/>
              </a:spcBef>
              <a:spcAft>
                <a:spcPct val="0"/>
              </a:spcAft>
              <a:buFont typeface="Arial" charset="0"/>
              <a:buNone/>
              <a:defRPr sz="3100" kern="1200">
                <a:solidFill>
                  <a:schemeClr val="tx1">
                    <a:tint val="75000"/>
                  </a:schemeClr>
                </a:solidFill>
                <a:latin typeface="Arial"/>
                <a:ea typeface="ＭＳ Ｐゴシック" pitchFamily="-112" charset="-128"/>
                <a:cs typeface="Arial"/>
              </a:defRPr>
            </a:lvl2pPr>
            <a:lvl3pPr marL="1008035" indent="0" algn="ctr" defTabSz="503238" rtl="0" eaLnBrk="0" fontAlgn="base" hangingPunct="0">
              <a:spcBef>
                <a:spcPct val="20000"/>
              </a:spcBef>
              <a:spcAft>
                <a:spcPct val="0"/>
              </a:spcAft>
              <a:buFont typeface="Arial" charset="0"/>
              <a:buNone/>
              <a:defRPr sz="2600" kern="1200">
                <a:solidFill>
                  <a:schemeClr val="tx1">
                    <a:tint val="75000"/>
                  </a:schemeClr>
                </a:solidFill>
                <a:latin typeface="Arial"/>
                <a:ea typeface="ＭＳ Ｐゴシック" pitchFamily="-112" charset="-128"/>
                <a:cs typeface="Arial"/>
              </a:defRPr>
            </a:lvl3pPr>
            <a:lvl4pPr marL="1512052" indent="0" algn="ctr" defTabSz="503238" rtl="0" eaLnBrk="0" fontAlgn="base" hangingPunct="0">
              <a:spcBef>
                <a:spcPct val="20000"/>
              </a:spcBef>
              <a:spcAft>
                <a:spcPct val="0"/>
              </a:spcAft>
              <a:buFont typeface="Arial" charset="0"/>
              <a:buNone/>
              <a:defRPr sz="2200" kern="1200">
                <a:solidFill>
                  <a:schemeClr val="tx1">
                    <a:tint val="75000"/>
                  </a:schemeClr>
                </a:solidFill>
                <a:latin typeface="Arial"/>
                <a:ea typeface="ＭＳ Ｐゴシック" pitchFamily="-112" charset="-128"/>
                <a:cs typeface="Arial"/>
              </a:defRPr>
            </a:lvl4pPr>
            <a:lvl5pPr marL="2016069" indent="0" algn="ctr" defTabSz="503238" rtl="0" eaLnBrk="0" fontAlgn="base" hangingPunct="0">
              <a:spcBef>
                <a:spcPct val="20000"/>
              </a:spcBef>
              <a:spcAft>
                <a:spcPct val="0"/>
              </a:spcAft>
              <a:buFont typeface="Arial" charset="0"/>
              <a:buNone/>
              <a:defRPr kern="1200">
                <a:solidFill>
                  <a:schemeClr val="tx1">
                    <a:tint val="75000"/>
                  </a:schemeClr>
                </a:solidFill>
                <a:latin typeface="Arial"/>
                <a:ea typeface="ＭＳ Ｐゴシック" pitchFamily="-112" charset="-128"/>
                <a:cs typeface="Arial"/>
              </a:defRPr>
            </a:lvl5pPr>
            <a:lvl6pPr marL="2520086"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6pPr>
            <a:lvl7pPr marL="3024104"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7pPr>
            <a:lvl8pPr marL="3528121"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8pPr>
            <a:lvl9pPr marL="4032138" indent="0" algn="ctr" defTabSz="504017" rtl="0" eaLnBrk="1" latinLnBrk="0" hangingPunct="1">
              <a:spcBef>
                <a:spcPct val="20000"/>
              </a:spcBef>
              <a:buFont typeface="Arial"/>
              <a:buNone/>
              <a:defRPr sz="2200" kern="1200">
                <a:solidFill>
                  <a:schemeClr val="tx1">
                    <a:tint val="75000"/>
                  </a:schemeClr>
                </a:solidFill>
                <a:latin typeface="+mn-lt"/>
                <a:ea typeface="+mn-ea"/>
                <a:cs typeface="+mn-cs"/>
              </a:defRPr>
            </a:lvl9pPr>
          </a:lstStyle>
          <a:p>
            <a:pPr>
              <a:spcBef>
                <a:spcPct val="0"/>
              </a:spcBef>
              <a:defRPr/>
            </a:pPr>
            <a:r>
              <a:rPr lang="de-DE" b="0" dirty="0" smtClean="0">
                <a:latin typeface="+mj-lt"/>
                <a:ea typeface="DejaVu Sans Mono" panose="020B0609030804020204" pitchFamily="49" charset="0"/>
                <a:cs typeface="Courier New" panose="02070309020205020404" pitchFamily="49" charset="0"/>
              </a:rPr>
              <a:t>The </a:t>
            </a:r>
            <a:r>
              <a:rPr lang="de-DE" b="0" dirty="0" err="1" smtClean="0">
                <a:latin typeface="+mj-lt"/>
                <a:ea typeface="DejaVu Sans Mono" panose="020B0609030804020204" pitchFamily="49" charset="0"/>
                <a:cs typeface="Courier New" panose="02070309020205020404" pitchFamily="49" charset="0"/>
              </a:rPr>
              <a:t>actual</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switching</a:t>
            </a:r>
            <a:r>
              <a:rPr lang="de-DE" b="0" dirty="0" smtClean="0">
                <a:latin typeface="+mj-lt"/>
                <a:ea typeface="DejaVu Sans Mono" panose="020B0609030804020204" pitchFamily="49" charset="0"/>
                <a:cs typeface="Courier New" panose="02070309020205020404" pitchFamily="49" charset="0"/>
              </a:rPr>
              <a:t> on </a:t>
            </a:r>
            <a:r>
              <a:rPr lang="de-DE" b="0" dirty="0" err="1" smtClean="0">
                <a:latin typeface="+mj-lt"/>
                <a:ea typeface="DejaVu Sans Mono" panose="020B0609030804020204" pitchFamily="49" charset="0"/>
                <a:cs typeface="Courier New" panose="02070309020205020404" pitchFamily="49" charset="0"/>
              </a:rPr>
              <a:t>and</a:t>
            </a:r>
            <a:r>
              <a:rPr lang="de-DE" b="0" dirty="0" smtClean="0">
                <a:latin typeface="+mj-lt"/>
                <a:ea typeface="DejaVu Sans Mono" panose="020B0609030804020204" pitchFamily="49" charset="0"/>
                <a:cs typeface="Courier New" panose="02070309020205020404" pitchFamily="49" charset="0"/>
              </a:rPr>
              <a:t> off </a:t>
            </a:r>
            <a:r>
              <a:rPr lang="de-DE" b="0" dirty="0" err="1" smtClean="0">
                <a:latin typeface="+mj-lt"/>
                <a:ea typeface="DejaVu Sans Mono" panose="020B0609030804020204" pitchFamily="49" charset="0"/>
                <a:cs typeface="Courier New" panose="02070309020205020404" pitchFamily="49" charset="0"/>
              </a:rPr>
              <a:t>of</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the</a:t>
            </a:r>
            <a:r>
              <a:rPr lang="de-DE" b="0" dirty="0">
                <a:latin typeface="+mj-lt"/>
                <a:ea typeface="DejaVu Sans Mono" panose="020B0609030804020204" pitchFamily="49" charset="0"/>
                <a:cs typeface="Courier New" panose="02070309020205020404" pitchFamily="49" charset="0"/>
              </a:rPr>
              <a:t> </a:t>
            </a:r>
            <a:r>
              <a:rPr lang="de-DE" b="0" dirty="0" smtClean="0">
                <a:latin typeface="+mj-lt"/>
                <a:ea typeface="DejaVu Sans Mono" panose="020B0609030804020204" pitchFamily="49" charset="0"/>
                <a:cs typeface="Courier New" panose="02070309020205020404" pitchFamily="49" charset="0"/>
              </a:rPr>
              <a:t>LEDs </a:t>
            </a:r>
            <a:r>
              <a:rPr lang="de-DE" b="0" dirty="0" err="1" smtClean="0">
                <a:latin typeface="+mj-lt"/>
                <a:ea typeface="DejaVu Sans Mono" panose="020B0609030804020204" pitchFamily="49" charset="0"/>
                <a:cs typeface="Courier New" panose="02070309020205020404" pitchFamily="49" charset="0"/>
              </a:rPr>
              <a:t>are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done</a:t>
            </a:r>
            <a:r>
              <a:rPr lang="de-DE" b="0" dirty="0" smtClean="0">
                <a:latin typeface="+mj-lt"/>
                <a:ea typeface="DejaVu Sans Mono" panose="020B0609030804020204" pitchFamily="49" charset="0"/>
                <a:cs typeface="Courier New" panose="02070309020205020404" pitchFamily="49" charset="0"/>
              </a:rPr>
              <a:t> in </a:t>
            </a:r>
            <a:r>
              <a:rPr lang="de-DE" b="0" dirty="0" err="1" smtClean="0">
                <a:latin typeface="+mj-lt"/>
                <a:ea typeface="DejaVu Sans Mono" panose="020B0609030804020204" pitchFamily="49" charset="0"/>
                <a:cs typeface="Courier New" panose="02070309020205020404" pitchFamily="49" charset="0"/>
              </a:rPr>
              <a:t>the</a:t>
            </a:r>
            <a:r>
              <a:rPr lang="de-DE" b="0" dirty="0" smtClean="0">
                <a:latin typeface="+mj-lt"/>
                <a:ea typeface="DejaVu Sans Mono" panose="020B0609030804020204" pitchFamily="49" charset="0"/>
                <a:cs typeface="Courier New" panose="02070309020205020404" pitchFamily="49" charset="0"/>
              </a:rPr>
              <a:t> </a:t>
            </a:r>
            <a:r>
              <a:rPr lang="de-DE" b="0" dirty="0" err="1" smtClean="0">
                <a:latin typeface="+mj-lt"/>
                <a:ea typeface="DejaVu Sans Mono" panose="020B0609030804020204" pitchFamily="49" charset="0"/>
                <a:cs typeface="Courier New" panose="02070309020205020404" pitchFamily="49" charset="0"/>
              </a:rPr>
              <a:t>lines</a:t>
            </a:r>
            <a:r>
              <a:rPr lang="de-DE" b="0" dirty="0" smtClean="0">
                <a:latin typeface="+mj-lt"/>
                <a:ea typeface="DejaVu Sans Mono" panose="020B0609030804020204" pitchFamily="49" charset="0"/>
                <a:cs typeface="Courier New" panose="02070309020205020404" pitchFamily="49" charset="0"/>
              </a:rPr>
              <a:t>:</a:t>
            </a:r>
          </a:p>
          <a:p>
            <a:pPr>
              <a:spcBef>
                <a:spcPct val="0"/>
              </a:spcBef>
              <a:defRPr/>
            </a:pPr>
            <a:r>
              <a:rPr lang="en-US" dirty="0">
                <a:solidFill>
                  <a:srgbClr val="FF0000"/>
                </a:solidFill>
                <a:latin typeface="+mj-lt"/>
                <a:ea typeface="DejaVu Sans Mono" panose="020B0609030804020204" pitchFamily="49" charset="0"/>
                <a:cs typeface="Courier New" panose="02070309020205020404" pitchFamily="49" charset="0"/>
              </a:rPr>
              <a:t>PORTB |= (1&lt;&lt;PB1);  // Switch the </a:t>
            </a:r>
            <a:r>
              <a:rPr lang="en-US" dirty="0" smtClean="0">
                <a:solidFill>
                  <a:srgbClr val="FF0000"/>
                </a:solidFill>
                <a:latin typeface="+mj-lt"/>
                <a:ea typeface="DejaVu Sans Mono" panose="020B0609030804020204" pitchFamily="49" charset="0"/>
                <a:cs typeface="Courier New" panose="02070309020205020404" pitchFamily="49" charset="0"/>
              </a:rPr>
              <a:t>LED on</a:t>
            </a:r>
          </a:p>
          <a:p>
            <a:pPr>
              <a:spcBef>
                <a:spcPct val="0"/>
              </a:spcBef>
              <a:defRPr/>
            </a:pPr>
            <a:r>
              <a:rPr lang="en-US" dirty="0">
                <a:solidFill>
                  <a:srgbClr val="FF0000"/>
                </a:solidFill>
                <a:latin typeface="+mj-lt"/>
                <a:ea typeface="DejaVu Sans Mono" panose="020B0609030804020204" pitchFamily="49" charset="0"/>
                <a:cs typeface="Courier New" panose="02070309020205020404" pitchFamily="49" charset="0"/>
              </a:rPr>
              <a:t>PORTB &amp;= ~(1&lt;&lt;PB1); // Switch the </a:t>
            </a:r>
            <a:r>
              <a:rPr lang="en-US" dirty="0" smtClean="0">
                <a:solidFill>
                  <a:srgbClr val="FF0000"/>
                </a:solidFill>
                <a:latin typeface="+mj-lt"/>
                <a:ea typeface="DejaVu Sans Mono" panose="020B0609030804020204" pitchFamily="49" charset="0"/>
                <a:cs typeface="Courier New" panose="02070309020205020404" pitchFamily="49" charset="0"/>
              </a:rPr>
              <a:t>LED off</a:t>
            </a:r>
          </a:p>
          <a:p>
            <a:pPr>
              <a:spcBef>
                <a:spcPct val="0"/>
              </a:spcBef>
              <a:defRPr/>
            </a:pPr>
            <a:endParaRPr lang="de-DE" dirty="0">
              <a:solidFill>
                <a:srgbClr val="FF0000"/>
              </a:solidFill>
              <a:latin typeface="+mj-lt"/>
              <a:ea typeface="DejaVu Sans Mono" panose="020B0609030804020204" pitchFamily="49" charset="0"/>
              <a:cs typeface="Courier New" panose="02070309020205020404" pitchFamily="49" charset="0"/>
            </a:endParaRPr>
          </a:p>
          <a:p>
            <a:pPr>
              <a:spcBef>
                <a:spcPct val="0"/>
              </a:spcBef>
              <a:defRPr/>
            </a:pPr>
            <a:r>
              <a:rPr lang="de-DE" b="0" dirty="0" smtClean="0">
                <a:solidFill>
                  <a:schemeClr val="tx1"/>
                </a:solidFill>
                <a:latin typeface="+mj-lt"/>
                <a:ea typeface="DejaVu Sans Mono" panose="020B0609030804020204" pitchFamily="49" charset="0"/>
                <a:cs typeface="Courier New" panose="02070309020205020404" pitchFamily="49" charset="0"/>
              </a:rPr>
              <a:t>As </a:t>
            </a:r>
            <a:r>
              <a:rPr lang="de-DE" b="0" dirty="0" err="1" smtClean="0">
                <a:solidFill>
                  <a:schemeClr val="tx1"/>
                </a:solidFill>
                <a:latin typeface="+mj-lt"/>
                <a:ea typeface="DejaVu Sans Mono" panose="020B0609030804020204" pitchFamily="49" charset="0"/>
                <a:cs typeface="Courier New" panose="02070309020205020404" pitchFamily="49" charset="0"/>
              </a:rPr>
              <a:t>already</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discussed</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dirty="0" smtClean="0">
                <a:solidFill>
                  <a:schemeClr val="tx1"/>
                </a:solidFill>
                <a:latin typeface="+mj-lt"/>
                <a:ea typeface="DejaVu Sans Mono" panose="020B0609030804020204" pitchFamily="49" charset="0"/>
                <a:cs typeface="Courier New" panose="02070309020205020404" pitchFamily="49" charset="0"/>
              </a:rPr>
              <a:t>PORT</a:t>
            </a:r>
            <a:r>
              <a:rPr lang="de-DE" b="0" dirty="0" smtClean="0">
                <a:solidFill>
                  <a:schemeClr val="tx1"/>
                </a:solidFill>
                <a:latin typeface="+mj-lt"/>
                <a:ea typeface="DejaVu Sans Mono" panose="020B0609030804020204" pitchFamily="49" charset="0"/>
                <a:cs typeface="Courier New" panose="02070309020205020404" pitchFamily="49" charset="0"/>
              </a:rPr>
              <a:t>X</a:t>
            </a:r>
            <a:r>
              <a:rPr lang="de-DE"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is</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used</a:t>
            </a:r>
            <a:r>
              <a:rPr lang="de-DE" b="0" dirty="0" smtClean="0">
                <a:solidFill>
                  <a:schemeClr val="tx1"/>
                </a:solidFill>
                <a:latin typeface="+mj-lt"/>
                <a:ea typeface="DejaVu Sans Mono" panose="020B0609030804020204" pitchFamily="49" charset="0"/>
                <a:cs typeface="Courier New" panose="02070309020205020404" pitchFamily="49" charset="0"/>
              </a:rPr>
              <a:t> to </a:t>
            </a:r>
            <a:r>
              <a:rPr lang="de-DE" b="0" dirty="0" err="1" smtClean="0">
                <a:solidFill>
                  <a:schemeClr val="tx1"/>
                </a:solidFill>
                <a:latin typeface="+mj-lt"/>
                <a:ea typeface="DejaVu Sans Mono" panose="020B0609030804020204" pitchFamily="49" charset="0"/>
                <a:cs typeface="Courier New" panose="02070309020205020404" pitchFamily="49" charset="0"/>
              </a:rPr>
              <a:t>determine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the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output</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value</a:t>
            </a:r>
            <a:r>
              <a:rPr lang="de-DE" b="0" dirty="0" smtClean="0">
                <a:solidFill>
                  <a:schemeClr val="tx1"/>
                </a:solidFill>
                <a:latin typeface="+mj-lt"/>
                <a:ea typeface="DejaVu Sans Mono" panose="020B0609030804020204" pitchFamily="49" charset="0"/>
                <a:cs typeface="Courier New" panose="02070309020205020404" pitchFamily="49" charset="0"/>
              </a:rPr>
              <a:t> (ON/OFF) </a:t>
            </a:r>
            <a:r>
              <a:rPr lang="de-DE" b="0" dirty="0" err="1" smtClean="0">
                <a:solidFill>
                  <a:schemeClr val="tx1"/>
                </a:solidFill>
                <a:latin typeface="+mj-lt"/>
                <a:ea typeface="DejaVu Sans Mono" panose="020B0609030804020204" pitchFamily="49" charset="0"/>
                <a:cs typeface="Courier New" panose="02070309020205020404" pitchFamily="49" charset="0"/>
              </a:rPr>
              <a:t>for</a:t>
            </a:r>
            <a:r>
              <a:rPr lang="de-DE" b="0" dirty="0" smtClean="0">
                <a:solidFill>
                  <a:schemeClr val="tx1"/>
                </a:solidFill>
                <a:latin typeface="+mj-lt"/>
                <a:ea typeface="DejaVu Sans Mono" panose="020B0609030804020204" pitchFamily="49" charset="0"/>
                <a:cs typeface="Courier New" panose="02070309020205020404" pitchFamily="49" charset="0"/>
              </a:rPr>
              <a:t> an </a:t>
            </a:r>
            <a:r>
              <a:rPr lang="de-DE" b="0" dirty="0" err="1" smtClean="0">
                <a:solidFill>
                  <a:schemeClr val="tx1"/>
                </a:solidFill>
                <a:latin typeface="+mj-lt"/>
                <a:ea typeface="DejaVu Sans Mono" panose="020B0609030804020204" pitchFamily="49" charset="0"/>
                <a:cs typeface="Courier New" panose="02070309020205020404" pitchFamily="49" charset="0"/>
              </a:rPr>
              <a:t>output</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pin</a:t>
            </a:r>
            <a:r>
              <a:rPr lang="de-DE" b="0" dirty="0" smtClean="0">
                <a:solidFill>
                  <a:schemeClr val="tx1"/>
                </a:solidFill>
                <a:latin typeface="+mj-lt"/>
                <a:ea typeface="DejaVu Sans Mono" panose="020B0609030804020204" pitchFamily="49" charset="0"/>
                <a:cs typeface="Courier New" panose="02070309020205020404" pitchFamily="49" charset="0"/>
              </a:rPr>
              <a:t>. The </a:t>
            </a:r>
            <a:r>
              <a:rPr lang="de-DE" b="0" dirty="0" err="1" smtClean="0">
                <a:solidFill>
                  <a:schemeClr val="tx1"/>
                </a:solidFill>
                <a:latin typeface="+mj-lt"/>
                <a:ea typeface="DejaVu Sans Mono" panose="020B0609030804020204" pitchFamily="49" charset="0"/>
                <a:cs typeface="Courier New" panose="02070309020205020404" pitchFamily="49" charset="0"/>
              </a:rPr>
              <a:t>syntax</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is</a:t>
            </a:r>
            <a:r>
              <a:rPr lang="de-DE" b="0" dirty="0" smtClean="0">
                <a:solidFill>
                  <a:schemeClr val="tx1"/>
                </a:solidFill>
                <a:latin typeface="+mj-lt"/>
                <a:ea typeface="DejaVu Sans Mono" panose="020B0609030804020204" pitchFamily="49" charset="0"/>
                <a:cs typeface="Courier New" panose="02070309020205020404" pitchFamily="49" charset="0"/>
              </a:rPr>
              <a:t> just like </a:t>
            </a:r>
            <a:r>
              <a:rPr lang="de-DE" b="0" dirty="0" err="1" smtClean="0">
                <a:solidFill>
                  <a:schemeClr val="tx1"/>
                </a:solidFill>
                <a:latin typeface="+mj-lt"/>
                <a:ea typeface="DejaVu Sans Mono" panose="020B0609030804020204" pitchFamily="49" charset="0"/>
                <a:cs typeface="Courier New" panose="02070309020205020404" pitchFamily="49" charset="0"/>
              </a:rPr>
              <a:t>the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one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used</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before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to</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set</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default</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values</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for</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the</a:t>
            </a:r>
            <a:r>
              <a:rPr lang="de-DE" b="0" dirty="0" smtClean="0">
                <a:solidFill>
                  <a:schemeClr val="tx1"/>
                </a:solidFill>
                <a:latin typeface="+mj-lt"/>
                <a:ea typeface="DejaVu Sans Mono" panose="020B0609030804020204" pitchFamily="49" charset="0"/>
                <a:cs typeface="Courier New" panose="02070309020205020404" pitchFamily="49" charset="0"/>
              </a:rPr>
              <a:t> </a:t>
            </a:r>
            <a:r>
              <a:rPr lang="de-DE" b="0" dirty="0" err="1" smtClean="0">
                <a:solidFill>
                  <a:schemeClr val="tx1"/>
                </a:solidFill>
                <a:latin typeface="+mj-lt"/>
                <a:ea typeface="DejaVu Sans Mono" panose="020B0609030804020204" pitchFamily="49" charset="0"/>
                <a:cs typeface="Courier New" panose="02070309020205020404" pitchFamily="49" charset="0"/>
              </a:rPr>
              <a:t>inputs</a:t>
            </a:r>
            <a:r>
              <a:rPr lang="de-DE" b="0" dirty="0" smtClean="0">
                <a:solidFill>
                  <a:schemeClr val="tx1"/>
                </a:solidFill>
                <a:latin typeface="+mj-lt"/>
                <a:ea typeface="DejaVu Sans Mono" panose="020B0609030804020204" pitchFamily="49" charset="0"/>
                <a:cs typeface="Courier New" panose="02070309020205020404" pitchFamily="49" charset="0"/>
              </a:rPr>
              <a:t>.</a:t>
            </a:r>
          </a:p>
          <a:p>
            <a:pPr>
              <a:spcBef>
                <a:spcPct val="0"/>
              </a:spcBef>
              <a:defRPr/>
            </a:pPr>
            <a:endParaRPr lang="de-DE" dirty="0">
              <a:solidFill>
                <a:schemeClr val="tx1"/>
              </a:solidFill>
              <a:latin typeface="+mj-lt"/>
              <a:ea typeface="DejaVu Sans Mono" panose="020B0609030804020204" pitchFamily="49" charset="0"/>
              <a:cs typeface="Courier New" panose="020703090202050204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853" y="890602"/>
            <a:ext cx="5767594" cy="1541102"/>
          </a:xfrm>
          <a:prstGeom prst="rect">
            <a:avLst/>
          </a:prstGeom>
        </p:spPr>
      </p:pic>
    </p:spTree>
    <p:extLst>
      <p:ext uri="{BB962C8B-B14F-4D97-AF65-F5344CB8AC3E}">
        <p14:creationId xmlns:p14="http://schemas.microsoft.com/office/powerpoint/2010/main" val="36309375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noProof="0" dirty="0" smtClean="0">
                <a:latin typeface="Arial" charset="0"/>
                <a:ea typeface="ＭＳ Ｐゴシック"/>
                <a:cs typeface="Arial" charset="0"/>
              </a:rPr>
              <a:t>Independent Task 1: Invert behaviour </a:t>
            </a:r>
          </a:p>
        </p:txBody>
      </p:sp>
      <p:sp>
        <p:nvSpPr>
          <p:cNvPr id="3" name="Untertitel 2"/>
          <p:cNvSpPr>
            <a:spLocks noGrp="1"/>
          </p:cNvSpPr>
          <p:nvPr>
            <p:ph type="subTitle" idx="1"/>
          </p:nvPr>
        </p:nvSpPr>
        <p:spPr>
          <a:xfrm>
            <a:off x="526166" y="1089304"/>
            <a:ext cx="9072562" cy="1721560"/>
          </a:xfrm>
        </p:spPr>
        <p:txBody>
          <a:bodyPr>
            <a:normAutofit/>
          </a:bodyPr>
          <a:lstStyle/>
          <a:p>
            <a:pPr>
              <a:spcBef>
                <a:spcPct val="0"/>
              </a:spcBef>
              <a:defRPr/>
            </a:pPr>
            <a:r>
              <a:rPr lang="de-DE" b="0" dirty="0" err="1" smtClean="0">
                <a:latin typeface="Arial" charset="0"/>
                <a:ea typeface="ＭＳ Ｐゴシック"/>
                <a:cs typeface="Arial" charset="0"/>
              </a:rPr>
              <a:t>When</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we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talk</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of</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the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behaviour</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we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mean</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the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active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part</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of</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the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program</a:t>
            </a:r>
            <a:r>
              <a:rPr lang="de-DE" b="0" dirty="0" smtClean="0">
                <a:latin typeface="Arial" charset="0"/>
                <a:ea typeface="ＭＳ Ｐゴシック"/>
                <a:cs typeface="Arial" charset="0"/>
              </a:rPr>
              <a:t>.</a:t>
            </a:r>
          </a:p>
          <a:p>
            <a:pPr>
              <a:spcBef>
                <a:spcPct val="0"/>
              </a:spcBef>
              <a:defRPr/>
            </a:pPr>
            <a:r>
              <a:rPr lang="de-DE" b="0" noProof="0" dirty="0" smtClean="0">
                <a:latin typeface="Arial" charset="0"/>
                <a:ea typeface="ＭＳ Ｐゴシック"/>
                <a:cs typeface="Arial" charset="0"/>
              </a:rPr>
              <a:t>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moment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the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program</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waits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for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user</a:t>
            </a:r>
            <a:r>
              <a:rPr lang="de-DE" b="0" noProof="0" dirty="0" smtClean="0">
                <a:latin typeface="Arial" charset="0"/>
                <a:ea typeface="ＭＳ Ｐゴシック"/>
                <a:cs typeface="Arial" charset="0"/>
              </a:rPr>
              <a:t> to press BOTH </a:t>
            </a:r>
            <a:r>
              <a:rPr lang="de-DE" b="0" noProof="0" dirty="0" err="1" smtClean="0">
                <a:latin typeface="Arial" charset="0"/>
                <a:ea typeface="ＭＳ Ｐゴシック"/>
                <a:cs typeface="Arial" charset="0"/>
              </a:rPr>
              <a:t>buttons</a:t>
            </a:r>
            <a:r>
              <a:rPr lang="de-DE" b="0" noProof="0" dirty="0" smtClean="0">
                <a:latin typeface="Arial" charset="0"/>
                <a:ea typeface="ＭＳ Ｐゴシック"/>
                <a:cs typeface="Arial" charset="0"/>
              </a:rPr>
              <a:t>.</a:t>
            </a:r>
            <a:r>
              <a:rPr lang="de-DE" b="0" dirty="0" smtClean="0">
                <a:latin typeface="Arial" charset="0"/>
                <a:ea typeface="ＭＳ Ｐゴシック"/>
                <a:cs typeface="Arial" charset="0"/>
              </a:rPr>
              <a:t> </a:t>
            </a:r>
            <a:br>
              <a:rPr lang="de-DE" b="0" dirty="0" smtClean="0">
                <a:latin typeface="Arial" charset="0"/>
                <a:ea typeface="ＭＳ Ｐゴシック"/>
                <a:cs typeface="Arial" charset="0"/>
              </a:rPr>
            </a:br>
            <a:endParaRPr lang="de-DE" b="0" dirty="0" smtClean="0">
              <a:latin typeface="Arial" charset="0"/>
              <a:ea typeface="ＭＳ Ｐゴシック"/>
              <a:cs typeface="Arial" charset="0"/>
            </a:endParaRPr>
          </a:p>
          <a:p>
            <a:pPr>
              <a:spcBef>
                <a:spcPct val="0"/>
              </a:spcBef>
              <a:defRPr/>
            </a:pPr>
            <a:r>
              <a:rPr lang="de-DE" dirty="0" smtClean="0">
                <a:latin typeface="Arial" charset="0"/>
                <a:ea typeface="ＭＳ Ｐゴシック"/>
                <a:cs typeface="Arial" charset="0"/>
              </a:rPr>
              <a:t>As </a:t>
            </a:r>
            <a:r>
              <a:rPr lang="de-DE" dirty="0" err="1" smtClean="0">
                <a:latin typeface="Arial" charset="0"/>
                <a:ea typeface="ＭＳ Ｐゴシック"/>
                <a:cs typeface="Arial" charset="0"/>
              </a:rPr>
              <a:t>long</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as</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buttons</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are</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pressed</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the</a:t>
            </a:r>
            <a:r>
              <a:rPr lang="de-DE" dirty="0" smtClean="0">
                <a:latin typeface="Arial" charset="0"/>
                <a:ea typeface="ＭＳ Ｐゴシック"/>
                <a:cs typeface="Arial" charset="0"/>
              </a:rPr>
              <a:t> LED </a:t>
            </a:r>
            <a:r>
              <a:rPr lang="de-DE" dirty="0" err="1" smtClean="0">
                <a:latin typeface="Arial" charset="0"/>
                <a:ea typeface="ＭＳ Ｐゴシック"/>
                <a:cs typeface="Arial" charset="0"/>
              </a:rPr>
              <a:t>is</a:t>
            </a:r>
            <a:r>
              <a:rPr lang="de-DE" dirty="0" smtClean="0">
                <a:latin typeface="Arial" charset="0"/>
                <a:ea typeface="ＭＳ Ｐゴシック"/>
                <a:cs typeface="Arial" charset="0"/>
              </a:rPr>
              <a:t> </a:t>
            </a:r>
            <a:r>
              <a:rPr lang="de-DE" dirty="0" smtClean="0">
                <a:solidFill>
                  <a:srgbClr val="FF0000"/>
                </a:solidFill>
                <a:latin typeface="Arial" charset="0"/>
                <a:ea typeface="ＭＳ Ｐゴシック"/>
                <a:cs typeface="Arial" charset="0"/>
              </a:rPr>
              <a:t>ON</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Otherwise</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it</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is</a:t>
            </a:r>
            <a:r>
              <a:rPr lang="de-DE" dirty="0">
                <a:latin typeface="Arial" charset="0"/>
                <a:ea typeface="ＭＳ Ｐゴシック"/>
                <a:cs typeface="Arial" charset="0"/>
              </a:rPr>
              <a:t> </a:t>
            </a:r>
            <a:r>
              <a:rPr lang="de-DE" dirty="0" smtClean="0">
                <a:solidFill>
                  <a:srgbClr val="FF0000"/>
                </a:solidFill>
                <a:latin typeface="Arial" charset="0"/>
                <a:ea typeface="ＭＳ Ｐゴシック"/>
                <a:cs typeface="Arial" charset="0"/>
              </a:rPr>
              <a:t>OFF</a:t>
            </a:r>
            <a:r>
              <a:rPr lang="de-DE" dirty="0" smtClean="0">
                <a:latin typeface="Arial" charset="0"/>
                <a:ea typeface="ＭＳ Ｐゴシック"/>
                <a:cs typeface="Arial" charset="0"/>
              </a:rPr>
              <a:t>.</a:t>
            </a:r>
            <a:endParaRPr lang="en-GB"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798" y="2583911"/>
            <a:ext cx="5976830" cy="4092112"/>
          </a:xfrm>
          <a:prstGeom prst="rect">
            <a:avLst/>
          </a:prstGeom>
        </p:spPr>
      </p:pic>
      <p:sp>
        <p:nvSpPr>
          <p:cNvPr id="7" name="Стрелка влево 6"/>
          <p:cNvSpPr/>
          <p:nvPr/>
        </p:nvSpPr>
        <p:spPr>
          <a:xfrm>
            <a:off x="3240062" y="5398575"/>
            <a:ext cx="2475129" cy="2604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Стрелка влево 7"/>
          <p:cNvSpPr/>
          <p:nvPr/>
        </p:nvSpPr>
        <p:spPr>
          <a:xfrm>
            <a:off x="3261204" y="5786837"/>
            <a:ext cx="2475129" cy="2604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5411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noProof="0" dirty="0" smtClean="0">
                <a:latin typeface="Arial" charset="0"/>
                <a:ea typeface="ＭＳ Ｐゴシック"/>
                <a:cs typeface="Arial" charset="0"/>
              </a:rPr>
              <a:t>Independent Task 1: Inverting behaviour </a:t>
            </a:r>
          </a:p>
        </p:txBody>
      </p:sp>
      <p:sp>
        <p:nvSpPr>
          <p:cNvPr id="3" name="Untertitel 2"/>
          <p:cNvSpPr>
            <a:spLocks noGrp="1"/>
          </p:cNvSpPr>
          <p:nvPr>
            <p:ph type="subTitle" idx="1"/>
          </p:nvPr>
        </p:nvSpPr>
        <p:spPr>
          <a:xfrm>
            <a:off x="526166" y="1089304"/>
            <a:ext cx="9072562" cy="1721560"/>
          </a:xfrm>
        </p:spPr>
        <p:txBody>
          <a:bodyPr>
            <a:normAutofit/>
          </a:bodyPr>
          <a:lstStyle/>
          <a:p>
            <a:pPr>
              <a:spcBef>
                <a:spcPct val="0"/>
              </a:spcBef>
              <a:defRPr/>
            </a:pPr>
            <a:r>
              <a:rPr lang="de-DE" b="0" dirty="0" smtClean="0">
                <a:latin typeface="Arial" charset="0"/>
                <a:ea typeface="ＭＳ Ｐゴシック"/>
                <a:cs typeface="Arial" charset="0"/>
              </a:rPr>
              <a:t>….As </a:t>
            </a:r>
            <a:r>
              <a:rPr lang="de-DE" b="0" dirty="0" err="1" smtClean="0">
                <a:latin typeface="Arial" charset="0"/>
                <a:ea typeface="ＭＳ Ｐゴシック"/>
                <a:cs typeface="Arial" charset="0"/>
              </a:rPr>
              <a:t>long</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as</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buttons</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are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pressed</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the</a:t>
            </a:r>
            <a:r>
              <a:rPr lang="de-DE" b="0" dirty="0" smtClean="0">
                <a:latin typeface="Arial" charset="0"/>
                <a:ea typeface="ＭＳ Ｐゴシック"/>
                <a:cs typeface="Arial" charset="0"/>
              </a:rPr>
              <a:t> LED </a:t>
            </a:r>
            <a:r>
              <a:rPr lang="de-DE" b="0" dirty="0" err="1" smtClean="0">
                <a:latin typeface="Arial" charset="0"/>
                <a:ea typeface="ＭＳ Ｐゴシック"/>
                <a:cs typeface="Arial" charset="0"/>
              </a:rPr>
              <a:t>is</a:t>
            </a:r>
            <a:r>
              <a:rPr lang="de-DE" b="0" dirty="0" smtClean="0">
                <a:latin typeface="Arial" charset="0"/>
                <a:ea typeface="ＭＳ Ｐゴシック"/>
                <a:cs typeface="Arial" charset="0"/>
              </a:rPr>
              <a:t> </a:t>
            </a:r>
            <a:r>
              <a:rPr lang="de-DE" dirty="0" smtClean="0">
                <a:solidFill>
                  <a:srgbClr val="FF0000"/>
                </a:solidFill>
                <a:latin typeface="Arial" charset="0"/>
                <a:ea typeface="ＭＳ Ｐゴシック"/>
                <a:cs typeface="Arial" charset="0"/>
              </a:rPr>
              <a:t>ON</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Otherwise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it</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is</a:t>
            </a:r>
            <a:r>
              <a:rPr lang="de-DE" b="0" dirty="0">
                <a:latin typeface="Arial" charset="0"/>
                <a:ea typeface="ＭＳ Ｐゴシック"/>
                <a:cs typeface="Arial" charset="0"/>
              </a:rPr>
              <a:t> </a:t>
            </a:r>
            <a:r>
              <a:rPr lang="de-DE" dirty="0" smtClean="0">
                <a:solidFill>
                  <a:srgbClr val="FF0000"/>
                </a:solidFill>
                <a:latin typeface="Arial" charset="0"/>
                <a:ea typeface="ＭＳ Ｐゴシック"/>
                <a:cs typeface="Arial" charset="0"/>
              </a:rPr>
              <a:t>OFF</a:t>
            </a:r>
            <a:r>
              <a:rPr lang="de-DE" b="0" dirty="0" smtClean="0">
                <a:latin typeface="Arial" charset="0"/>
                <a:ea typeface="ＭＳ Ｐゴシック"/>
                <a:cs typeface="Arial" charset="0"/>
              </a:rPr>
              <a:t>.</a:t>
            </a:r>
          </a:p>
          <a:p>
            <a:pPr>
              <a:spcBef>
                <a:spcPct val="0"/>
              </a:spcBef>
              <a:defRPr/>
            </a:pPr>
            <a:endParaRPr lang="de-DE" noProof="0" dirty="0">
              <a:latin typeface="Arial" charset="0"/>
              <a:ea typeface="ＭＳ Ｐゴシック"/>
              <a:cs typeface="Arial" charset="0"/>
            </a:endParaRPr>
          </a:p>
          <a:p>
            <a:pPr>
              <a:spcBef>
                <a:spcPct val="0"/>
              </a:spcBef>
              <a:defRPr/>
            </a:pPr>
            <a:r>
              <a:rPr lang="de-DE" dirty="0" err="1" smtClean="0">
                <a:latin typeface="Arial" charset="0"/>
                <a:ea typeface="ＭＳ Ｐゴシック"/>
                <a:cs typeface="Arial" charset="0"/>
              </a:rPr>
              <a:t>How</a:t>
            </a:r>
            <a:r>
              <a:rPr lang="de-DE" dirty="0" smtClean="0">
                <a:latin typeface="Arial" charset="0"/>
                <a:ea typeface="ＭＳ Ｐゴシック"/>
                <a:cs typeface="Arial" charset="0"/>
              </a:rPr>
              <a:t> do </a:t>
            </a:r>
            <a:r>
              <a:rPr lang="de-DE" dirty="0" err="1" smtClean="0">
                <a:latin typeface="Arial" charset="0"/>
                <a:ea typeface="ＭＳ Ｐゴシック"/>
                <a:cs typeface="Arial" charset="0"/>
              </a:rPr>
              <a:t>we</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see</a:t>
            </a:r>
            <a:r>
              <a:rPr lang="de-DE" dirty="0" smtClean="0">
                <a:latin typeface="Arial" charset="0"/>
                <a:ea typeface="ＭＳ Ｐゴシック"/>
                <a:cs typeface="Arial" charset="0"/>
              </a:rPr>
              <a:t> </a:t>
            </a:r>
            <a:r>
              <a:rPr lang="de-DE" dirty="0" err="1" smtClean="0">
                <a:latin typeface="Arial" charset="0"/>
                <a:ea typeface="ＭＳ Ｐゴシック"/>
                <a:cs typeface="Arial" charset="0"/>
              </a:rPr>
              <a:t>it</a:t>
            </a:r>
            <a:r>
              <a:rPr lang="de-DE" dirty="0" smtClean="0">
                <a:latin typeface="Arial" charset="0"/>
                <a:ea typeface="ＭＳ Ｐゴシック"/>
                <a:cs typeface="Arial" charset="0"/>
              </a:rPr>
              <a:t>? </a:t>
            </a:r>
            <a:br>
              <a:rPr lang="de-DE" dirty="0" smtClean="0">
                <a:latin typeface="Arial" charset="0"/>
                <a:ea typeface="ＭＳ Ｐゴシック"/>
                <a:cs typeface="Arial" charset="0"/>
              </a:rPr>
            </a:br>
            <a:r>
              <a:rPr lang="de-DE" dirty="0" smtClean="0">
                <a:solidFill>
                  <a:srgbClr val="FF0000"/>
                </a:solidFill>
                <a:latin typeface="Arial" charset="0"/>
                <a:ea typeface="ＭＳ Ｐゴシック"/>
                <a:cs typeface="Arial" charset="0"/>
              </a:rPr>
              <a:t>&amp;=</a:t>
            </a:r>
            <a:r>
              <a:rPr lang="de-DE" dirty="0" smtClean="0">
                <a:latin typeface="Arial" charset="0"/>
                <a:ea typeface="ＭＳ Ｐゴシック"/>
                <a:cs typeface="Arial" charset="0"/>
              </a:rPr>
              <a:t> </a:t>
            </a:r>
            <a:r>
              <a:rPr lang="de-DE" dirty="0" smtClean="0">
                <a:solidFill>
                  <a:srgbClr val="FF0000"/>
                </a:solidFill>
                <a:latin typeface="Arial" charset="0"/>
                <a:ea typeface="ＭＳ Ｐゴシック"/>
                <a:cs typeface="Arial" charset="0"/>
              </a:rPr>
              <a:t>~</a:t>
            </a:r>
            <a:r>
              <a:rPr lang="de-DE" dirty="0" smtClean="0">
                <a:latin typeface="Arial" charset="0"/>
                <a:ea typeface="ＭＳ Ｐゴシック"/>
                <a:cs typeface="Arial" charset="0"/>
              </a:rPr>
              <a:t> </a:t>
            </a:r>
            <a:r>
              <a:rPr lang="de-DE" b="0" dirty="0" err="1" smtClean="0">
                <a:latin typeface="Arial" charset="0"/>
                <a:ea typeface="ＭＳ Ｐゴシック"/>
                <a:cs typeface="Arial" charset="0"/>
              </a:rPr>
              <a:t>can</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only</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make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something</a:t>
            </a:r>
            <a:r>
              <a:rPr lang="de-DE" b="0" dirty="0" smtClean="0">
                <a:latin typeface="Arial" charset="0"/>
                <a:ea typeface="ＭＳ Ｐゴシック"/>
                <a:cs typeface="Arial" charset="0"/>
              </a:rPr>
              <a:t> off (=</a:t>
            </a:r>
            <a:r>
              <a:rPr lang="de-DE" b="0" dirty="0" err="1" smtClean="0">
                <a:latin typeface="Arial" charset="0"/>
                <a:ea typeface="ＭＳ Ｐゴシック"/>
                <a:cs typeface="Arial" charset="0"/>
              </a:rPr>
              <a:t>set</a:t>
            </a:r>
            <a:r>
              <a:rPr lang="de-DE" b="0" dirty="0" smtClean="0">
                <a:latin typeface="Arial" charset="0"/>
                <a:ea typeface="ＭＳ Ｐゴシック"/>
                <a:cs typeface="Arial" charset="0"/>
              </a:rPr>
              <a:t> to </a:t>
            </a:r>
            <a:r>
              <a:rPr lang="de-DE" b="0" dirty="0" err="1" smtClean="0">
                <a:latin typeface="Arial" charset="0"/>
                <a:ea typeface="ＭＳ Ｐゴシック"/>
                <a:cs typeface="Arial" charset="0"/>
              </a:rPr>
              <a:t>low</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or</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reset“of</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some</a:t>
            </a:r>
            <a:r>
              <a:rPr lang="de-DE" b="0" dirty="0" smtClean="0">
                <a:latin typeface="Arial" charset="0"/>
                <a:ea typeface="ＭＳ Ｐゴシック"/>
                <a:cs typeface="Arial" charset="0"/>
              </a:rPr>
              <a:t> </a:t>
            </a:r>
            <a:r>
              <a:rPr lang="de-DE" b="0" dirty="0" err="1" smtClean="0">
                <a:latin typeface="Arial" charset="0"/>
                <a:ea typeface="ＭＳ Ｐゴシック"/>
                <a:cs typeface="Arial" charset="0"/>
              </a:rPr>
              <a:t>bit</a:t>
            </a:r>
            <a:r>
              <a:rPr lang="de-DE" b="0" dirty="0" smtClean="0">
                <a:latin typeface="Arial" charset="0"/>
                <a:ea typeface="ＭＳ Ｐゴシック"/>
                <a:cs typeface="Arial" charset="0"/>
              </a:rPr>
              <a:t>). </a:t>
            </a:r>
          </a:p>
          <a:p>
            <a:pPr>
              <a:spcBef>
                <a:spcPct val="0"/>
              </a:spcBef>
              <a:defRPr/>
            </a:pPr>
            <a:r>
              <a:rPr lang="de-DE" dirty="0" smtClean="0">
                <a:solidFill>
                  <a:srgbClr val="FF0000"/>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can</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only</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make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something</a:t>
            </a:r>
            <a:r>
              <a:rPr lang="de-DE" b="0" dirty="0" smtClean="0">
                <a:solidFill>
                  <a:schemeClr val="tx1"/>
                </a:solidFill>
                <a:latin typeface="Arial" charset="0"/>
                <a:ea typeface="ＭＳ Ｐゴシック"/>
                <a:cs typeface="Arial" charset="0"/>
              </a:rPr>
              <a:t> on (</a:t>
            </a:r>
            <a:r>
              <a:rPr lang="de-DE" b="0" dirty="0" err="1" smtClean="0">
                <a:solidFill>
                  <a:schemeClr val="tx1"/>
                </a:solidFill>
                <a:latin typeface="Arial" charset="0"/>
                <a:ea typeface="ＭＳ Ｐゴシック"/>
                <a:cs typeface="Arial" charset="0"/>
              </a:rPr>
              <a:t>set</a:t>
            </a:r>
            <a:r>
              <a:rPr lang="de-DE" b="0" dirty="0" smtClean="0">
                <a:solidFill>
                  <a:schemeClr val="tx1"/>
                </a:solidFill>
                <a:latin typeface="Arial" charset="0"/>
                <a:ea typeface="ＭＳ Ｐゴシック"/>
                <a:cs typeface="Arial" charset="0"/>
              </a:rPr>
              <a:t> to high, </a:t>
            </a:r>
            <a:r>
              <a:rPr lang="de-DE" b="0" dirty="0" err="1" smtClean="0">
                <a:solidFill>
                  <a:schemeClr val="tx1"/>
                </a:solidFill>
                <a:latin typeface="Arial" charset="0"/>
                <a:ea typeface="ＭＳ Ｐゴシック"/>
                <a:cs typeface="Arial" charset="0"/>
              </a:rPr>
              <a:t>or</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set</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some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bit</a:t>
            </a:r>
            <a:r>
              <a:rPr lang="de-DE" b="0" dirty="0" smtClean="0">
                <a:solidFill>
                  <a:schemeClr val="tx1"/>
                </a:solidFill>
                <a:latin typeface="Arial" charset="0"/>
                <a:ea typeface="ＭＳ Ｐゴシック"/>
                <a:cs typeface="Arial" charset="0"/>
              </a:rPr>
              <a:t>).</a:t>
            </a:r>
            <a:endParaRPr lang="en-GB" b="0" noProof="0" dirty="0" smtClean="0">
              <a:solidFill>
                <a:srgbClr val="FF0000"/>
              </a:solidFill>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972" y="2988521"/>
            <a:ext cx="4115011" cy="3606985"/>
          </a:xfrm>
          <a:prstGeom prst="rect">
            <a:avLst/>
          </a:prstGeom>
        </p:spPr>
      </p:pic>
    </p:spTree>
    <p:extLst>
      <p:ext uri="{BB962C8B-B14F-4D97-AF65-F5344CB8AC3E}">
        <p14:creationId xmlns:p14="http://schemas.microsoft.com/office/powerpoint/2010/main" val="13776872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noProof="0" dirty="0" smtClean="0">
                <a:latin typeface="Arial" charset="0"/>
                <a:ea typeface="ＭＳ Ｐゴシック"/>
                <a:cs typeface="Arial" charset="0"/>
              </a:rPr>
              <a:t>Independent Task 1: Invert behaviour </a:t>
            </a:r>
          </a:p>
        </p:txBody>
      </p:sp>
      <p:sp>
        <p:nvSpPr>
          <p:cNvPr id="3" name="Untertitel 2"/>
          <p:cNvSpPr>
            <a:spLocks noGrp="1"/>
          </p:cNvSpPr>
          <p:nvPr>
            <p:ph type="subTitle" idx="1"/>
          </p:nvPr>
        </p:nvSpPr>
        <p:spPr>
          <a:xfrm>
            <a:off x="526166" y="1089304"/>
            <a:ext cx="9072562" cy="1721560"/>
          </a:xfrm>
        </p:spPr>
        <p:txBody>
          <a:bodyPr>
            <a:normAutofit/>
          </a:bodyPr>
          <a:lstStyle/>
          <a:p>
            <a:pPr>
              <a:spcBef>
                <a:spcPct val="0"/>
              </a:spcBef>
              <a:defRPr/>
            </a:pPr>
            <a:r>
              <a:rPr lang="de-DE" b="0" noProof="0" dirty="0" smtClean="0">
                <a:latin typeface="Arial" charset="0"/>
                <a:ea typeface="ＭＳ Ｐゴシック"/>
                <a:cs typeface="Arial" charset="0"/>
              </a:rPr>
              <a:t>Keywords</a:t>
            </a:r>
            <a:r>
              <a:rPr lang="de-DE" noProof="0" dirty="0" smtClean="0">
                <a:latin typeface="Arial" charset="0"/>
                <a:ea typeface="ＭＳ Ｐゴシック"/>
                <a:cs typeface="Arial" charset="0"/>
              </a:rPr>
              <a:t> </a:t>
            </a:r>
            <a:r>
              <a:rPr lang="de-DE" noProof="0" dirty="0" err="1" smtClean="0">
                <a:solidFill>
                  <a:srgbClr val="FF0000"/>
                </a:solidFill>
                <a:latin typeface="Arial" charset="0"/>
                <a:ea typeface="ＭＳ Ｐゴシック"/>
                <a:cs typeface="Arial" charset="0"/>
              </a:rPr>
              <a:t>if</a:t>
            </a:r>
            <a:r>
              <a:rPr lang="de-DE" noProof="0" dirty="0" smtClean="0">
                <a:solidFill>
                  <a:srgbClr val="FF0000"/>
                </a:solidFill>
                <a:latin typeface="Arial" charset="0"/>
                <a:ea typeface="ＭＳ Ｐゴシック"/>
                <a:cs typeface="Arial" charset="0"/>
              </a:rPr>
              <a:t>(„</a:t>
            </a:r>
            <a:r>
              <a:rPr lang="de-DE" noProof="0" dirty="0" err="1" smtClean="0">
                <a:solidFill>
                  <a:srgbClr val="FF0000"/>
                </a:solidFill>
                <a:latin typeface="Arial" charset="0"/>
                <a:ea typeface="ＭＳ Ｐゴシック"/>
                <a:cs typeface="Arial" charset="0"/>
              </a:rPr>
              <a:t>condition</a:t>
            </a:r>
            <a:r>
              <a:rPr lang="de-DE" noProof="0" dirty="0" smtClean="0">
                <a:solidFill>
                  <a:srgbClr val="FF0000"/>
                </a:solidFill>
                <a:latin typeface="Arial" charset="0"/>
                <a:ea typeface="ＭＳ Ｐゴシック"/>
                <a:cs typeface="Arial" charset="0"/>
              </a:rPr>
              <a:t>“)</a:t>
            </a:r>
            <a:r>
              <a:rPr lang="de-DE"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and</a:t>
            </a:r>
            <a:r>
              <a:rPr lang="de-DE" noProof="0" dirty="0" smtClean="0">
                <a:latin typeface="Arial" charset="0"/>
                <a:ea typeface="ＭＳ Ｐゴシック"/>
                <a:cs typeface="Arial" charset="0"/>
              </a:rPr>
              <a:t> </a:t>
            </a:r>
            <a:r>
              <a:rPr lang="de-DE" noProof="0" dirty="0" err="1" smtClean="0">
                <a:solidFill>
                  <a:srgbClr val="FF0000"/>
                </a:solidFill>
                <a:latin typeface="Arial" charset="0"/>
                <a:ea typeface="ＭＳ Ｐゴシック"/>
                <a:cs typeface="Arial" charset="0"/>
              </a:rPr>
              <a:t>else</a:t>
            </a:r>
            <a:r>
              <a:rPr lang="de-DE"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represent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some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conditions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for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actions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to</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be</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taken</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To</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invert</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behaviour</a:t>
            </a:r>
            <a:r>
              <a:rPr lang="de-DE" b="0" noProof="0" dirty="0" smtClean="0">
                <a:latin typeface="Arial" charset="0"/>
                <a:ea typeface="ＭＳ Ｐゴシック"/>
                <a:cs typeface="Arial" charset="0"/>
              </a:rPr>
              <a:t>,</a:t>
            </a:r>
            <a:r>
              <a:rPr lang="de-DE" noProof="0" dirty="0" smtClean="0">
                <a:latin typeface="Arial" charset="0"/>
                <a:ea typeface="ＭＳ Ｐゴシック"/>
                <a:cs typeface="Arial" charset="0"/>
              </a:rPr>
              <a:t> just </a:t>
            </a:r>
            <a:r>
              <a:rPr lang="de-DE" u="sng" noProof="0" dirty="0" err="1" smtClean="0">
                <a:solidFill>
                  <a:srgbClr val="FF0000"/>
                </a:solidFill>
                <a:latin typeface="Arial" charset="0"/>
                <a:ea typeface="ＭＳ Ｐゴシック"/>
                <a:cs typeface="Arial" charset="0"/>
              </a:rPr>
              <a:t>swap</a:t>
            </a:r>
            <a:r>
              <a:rPr lang="de-DE" u="sng" noProof="0" dirty="0" smtClean="0">
                <a:solidFill>
                  <a:srgbClr val="FF0000"/>
                </a:solidFill>
                <a:latin typeface="Arial" charset="0"/>
                <a:ea typeface="ＭＳ Ｐゴシック"/>
                <a:cs typeface="Arial" charset="0"/>
              </a:rPr>
              <a:t> </a:t>
            </a:r>
            <a:r>
              <a:rPr lang="de-DE" u="sng" noProof="0" dirty="0" err="1" smtClean="0">
                <a:solidFill>
                  <a:srgbClr val="FF0000"/>
                </a:solidFill>
                <a:latin typeface="Arial" charset="0"/>
                <a:ea typeface="ＭＳ Ｐゴシック"/>
                <a:cs typeface="Arial" charset="0"/>
              </a:rPr>
              <a:t>the</a:t>
            </a:r>
            <a:r>
              <a:rPr lang="de-DE" u="sng" noProof="0" dirty="0" smtClean="0">
                <a:solidFill>
                  <a:srgbClr val="FF0000"/>
                </a:solidFill>
                <a:latin typeface="Arial" charset="0"/>
                <a:ea typeface="ＭＳ Ｐゴシック"/>
                <a:cs typeface="Arial" charset="0"/>
              </a:rPr>
              <a:t> </a:t>
            </a:r>
            <a:r>
              <a:rPr lang="de-DE" u="sng" noProof="0" dirty="0" err="1" smtClean="0">
                <a:solidFill>
                  <a:srgbClr val="FF0000"/>
                </a:solidFill>
                <a:latin typeface="Arial" charset="0"/>
                <a:ea typeface="ＭＳ Ｐゴシック"/>
                <a:cs typeface="Arial" charset="0"/>
              </a:rPr>
              <a:t>actions</a:t>
            </a:r>
            <a:r>
              <a:rPr lang="de-DE" noProof="0" dirty="0" smtClean="0">
                <a:latin typeface="Arial" charset="0"/>
                <a:ea typeface="ＭＳ Ｐゴシック"/>
                <a:cs typeface="Arial" charset="0"/>
              </a:rPr>
              <a:t>!!!</a:t>
            </a:r>
            <a:endParaRPr lang="en-GB" noProof="0" dirty="0" smtClean="0">
              <a:solidFill>
                <a:srgbClr val="FF0000"/>
              </a:solidFill>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7718" y="1969643"/>
            <a:ext cx="5182990" cy="4543115"/>
          </a:xfrm>
          <a:prstGeom prst="rect">
            <a:avLst/>
          </a:prstGeom>
        </p:spPr>
      </p:pic>
      <p:sp>
        <p:nvSpPr>
          <p:cNvPr id="2" name="Стрелка влево 1"/>
          <p:cNvSpPr/>
          <p:nvPr/>
        </p:nvSpPr>
        <p:spPr>
          <a:xfrm>
            <a:off x="6237692" y="5063024"/>
            <a:ext cx="2475129" cy="2604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Стрелка влево 7"/>
          <p:cNvSpPr/>
          <p:nvPr/>
        </p:nvSpPr>
        <p:spPr>
          <a:xfrm>
            <a:off x="6344200" y="5475890"/>
            <a:ext cx="2475129" cy="2604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7469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noProof="0" dirty="0" smtClean="0">
                <a:latin typeface="Arial" charset="0"/>
                <a:ea typeface="ＭＳ Ｐゴシック"/>
                <a:cs typeface="Arial" charset="0"/>
              </a:rPr>
              <a:t>Independent Task 2: 2</a:t>
            </a:r>
            <a:r>
              <a:rPr lang="en-GB" sz="3200" baseline="30000" noProof="0" dirty="0" smtClean="0">
                <a:latin typeface="Arial" charset="0"/>
                <a:ea typeface="ＭＳ Ｐゴシック"/>
                <a:cs typeface="Arial" charset="0"/>
              </a:rPr>
              <a:t>nd</a:t>
            </a:r>
            <a:r>
              <a:rPr lang="en-GB" sz="3200" noProof="0" dirty="0" smtClean="0">
                <a:latin typeface="Arial" charset="0"/>
                <a:ea typeface="ＭＳ Ｐゴシック"/>
                <a:cs typeface="Arial" charset="0"/>
              </a:rPr>
              <a:t> LED</a:t>
            </a:r>
          </a:p>
        </p:txBody>
      </p:sp>
      <p:sp>
        <p:nvSpPr>
          <p:cNvPr id="3" name="Untertitel 2"/>
          <p:cNvSpPr>
            <a:spLocks noGrp="1"/>
          </p:cNvSpPr>
          <p:nvPr>
            <p:ph type="subTitle" idx="1"/>
          </p:nvPr>
        </p:nvSpPr>
        <p:spPr>
          <a:xfrm>
            <a:off x="526166" y="1089303"/>
            <a:ext cx="9072562" cy="4491577"/>
          </a:xfrm>
        </p:spPr>
        <p:txBody>
          <a:bodyPr>
            <a:normAutofit/>
          </a:bodyPr>
          <a:lstStyle/>
          <a:p>
            <a:pPr>
              <a:spcBef>
                <a:spcPct val="0"/>
              </a:spcBef>
              <a:defRPr/>
            </a:pPr>
            <a:r>
              <a:rPr lang="de-DE" b="0" noProof="0" dirty="0" smtClean="0">
                <a:latin typeface="Arial" charset="0"/>
                <a:ea typeface="ＭＳ Ｐゴシック"/>
                <a:cs typeface="Arial" charset="0"/>
              </a:rPr>
              <a:t>New </a:t>
            </a:r>
            <a:r>
              <a:rPr lang="de-DE" b="0" noProof="0" dirty="0" err="1" smtClean="0">
                <a:latin typeface="Arial" charset="0"/>
                <a:ea typeface="ＭＳ Ｐゴシック"/>
                <a:cs typeface="Arial" charset="0"/>
              </a:rPr>
              <a:t>task</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is</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to</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make</a:t>
            </a:r>
            <a:r>
              <a:rPr lang="de-DE" b="0" noProof="0" dirty="0" smtClean="0">
                <a:latin typeface="Arial" charset="0"/>
                <a:ea typeface="ＭＳ Ｐゴシック"/>
                <a:cs typeface="Arial" charset="0"/>
              </a:rPr>
              <a:t> an </a:t>
            </a:r>
            <a:r>
              <a:rPr lang="de-DE" b="0" noProof="0" dirty="0" err="1" smtClean="0">
                <a:latin typeface="Arial" charset="0"/>
                <a:ea typeface="ＭＳ Ｐゴシック"/>
                <a:cs typeface="Arial" charset="0"/>
              </a:rPr>
              <a:t>indication</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for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another</a:t>
            </a:r>
            <a:r>
              <a:rPr lang="de-DE" b="0" noProof="0" dirty="0" smtClean="0">
                <a:latin typeface="Arial" charset="0"/>
                <a:ea typeface="ＭＳ Ｐゴシック"/>
                <a:cs typeface="Arial" charset="0"/>
              </a:rPr>
              <a:t> </a:t>
            </a:r>
            <a:r>
              <a:rPr lang="de-DE" b="0" noProof="0" dirty="0" err="1" smtClean="0">
                <a:latin typeface="Arial" charset="0"/>
                <a:ea typeface="ＭＳ Ｐゴシック"/>
                <a:cs typeface="Arial" charset="0"/>
              </a:rPr>
              <a:t>condition</a:t>
            </a:r>
            <a:r>
              <a:rPr lang="de-DE" b="0" dirty="0" smtClean="0">
                <a:latin typeface="Arial" charset="0"/>
                <a:ea typeface="ＭＳ Ｐゴシック"/>
                <a:cs typeface="Arial" charset="0"/>
              </a:rPr>
              <a:t>:</a:t>
            </a:r>
          </a:p>
          <a:p>
            <a:pPr>
              <a:spcBef>
                <a:spcPct val="0"/>
              </a:spcBef>
              <a:defRPr/>
            </a:pPr>
            <a:r>
              <a:rPr lang="de-DE" noProof="0" dirty="0" err="1" smtClean="0">
                <a:solidFill>
                  <a:srgbClr val="FF0000"/>
                </a:solidFill>
                <a:latin typeface="Arial" charset="0"/>
                <a:ea typeface="ＭＳ Ｐゴシック"/>
                <a:cs typeface="Arial" charset="0"/>
              </a:rPr>
              <a:t>Either</a:t>
            </a:r>
            <a:r>
              <a:rPr lang="de-DE" noProof="0" dirty="0" smtClean="0">
                <a:solidFill>
                  <a:srgbClr val="FF0000"/>
                </a:solidFill>
                <a:latin typeface="Arial" charset="0"/>
                <a:ea typeface="ＭＳ Ｐゴシック"/>
                <a:cs typeface="Arial" charset="0"/>
              </a:rPr>
              <a:t> </a:t>
            </a:r>
            <a:r>
              <a:rPr lang="de-DE" noProof="0" dirty="0" err="1" smtClean="0">
                <a:solidFill>
                  <a:srgbClr val="00B050"/>
                </a:solidFill>
                <a:latin typeface="Arial" charset="0"/>
                <a:ea typeface="ＭＳ Ｐゴシック"/>
                <a:cs typeface="Arial" charset="0"/>
              </a:rPr>
              <a:t>button</a:t>
            </a:r>
            <a:r>
              <a:rPr lang="de-DE" noProof="0" dirty="0" smtClean="0">
                <a:solidFill>
                  <a:srgbClr val="00B050"/>
                </a:solidFill>
                <a:latin typeface="Arial" charset="0"/>
                <a:ea typeface="ＭＳ Ｐゴシック"/>
                <a:cs typeface="Arial" charset="0"/>
              </a:rPr>
              <a:t> </a:t>
            </a:r>
            <a:r>
              <a:rPr lang="de-DE" noProof="0" dirty="0" err="1" smtClean="0">
                <a:solidFill>
                  <a:srgbClr val="00B050"/>
                </a:solidFill>
                <a:latin typeface="Arial" charset="0"/>
                <a:ea typeface="ＭＳ Ｐゴシック"/>
                <a:cs typeface="Arial" charset="0"/>
              </a:rPr>
              <a:t>one</a:t>
            </a:r>
            <a:r>
              <a:rPr lang="de-DE" noProof="0" dirty="0" smtClean="0">
                <a:solidFill>
                  <a:srgbClr val="00B050"/>
                </a:solidFill>
                <a:latin typeface="Arial" charset="0"/>
                <a:ea typeface="ＭＳ Ｐゴシック"/>
                <a:cs typeface="Arial" charset="0"/>
              </a:rPr>
              <a:t> </a:t>
            </a:r>
            <a:r>
              <a:rPr lang="de-DE" noProof="0" dirty="0" err="1" smtClean="0">
                <a:solidFill>
                  <a:schemeClr val="tx1"/>
                </a:solidFill>
                <a:latin typeface="Arial" charset="0"/>
                <a:ea typeface="ＭＳ Ｐゴシック"/>
                <a:cs typeface="Arial" charset="0"/>
              </a:rPr>
              <a:t>or</a:t>
            </a:r>
            <a:r>
              <a:rPr lang="de-DE" noProof="0" dirty="0" smtClean="0">
                <a:solidFill>
                  <a:schemeClr val="tx1"/>
                </a:solidFill>
                <a:latin typeface="Arial" charset="0"/>
                <a:ea typeface="ＭＳ Ｐゴシック"/>
                <a:cs typeface="Arial" charset="0"/>
              </a:rPr>
              <a:t> </a:t>
            </a:r>
            <a:r>
              <a:rPr lang="de-DE" noProof="0" dirty="0" err="1" smtClean="0">
                <a:solidFill>
                  <a:srgbClr val="0088C2"/>
                </a:solidFill>
                <a:latin typeface="Arial" charset="0"/>
                <a:ea typeface="ＭＳ Ｐゴシック"/>
                <a:cs typeface="Arial" charset="0"/>
              </a:rPr>
              <a:t>button</a:t>
            </a:r>
            <a:r>
              <a:rPr lang="de-DE" noProof="0" dirty="0" smtClean="0">
                <a:solidFill>
                  <a:srgbClr val="0088C2"/>
                </a:solidFill>
                <a:latin typeface="Arial" charset="0"/>
                <a:ea typeface="ＭＳ Ｐゴシック"/>
                <a:cs typeface="Arial" charset="0"/>
              </a:rPr>
              <a:t> </a:t>
            </a:r>
            <a:r>
              <a:rPr lang="de-DE" noProof="0" dirty="0" err="1" smtClean="0">
                <a:solidFill>
                  <a:srgbClr val="0088C2"/>
                </a:solidFill>
                <a:latin typeface="Arial" charset="0"/>
                <a:ea typeface="ＭＳ Ｐゴシック"/>
                <a:cs typeface="Arial" charset="0"/>
              </a:rPr>
              <a:t>two</a:t>
            </a:r>
            <a:r>
              <a:rPr lang="de-DE" noProof="0" dirty="0" smtClean="0">
                <a:solidFill>
                  <a:srgbClr val="0088C2"/>
                </a:solidFill>
                <a:latin typeface="Arial" charset="0"/>
                <a:ea typeface="ＭＳ Ｐゴシック"/>
                <a:cs typeface="Arial" charset="0"/>
              </a:rPr>
              <a:t> </a:t>
            </a:r>
            <a:r>
              <a:rPr lang="de-DE" noProof="0" dirty="0" err="1" smtClean="0">
                <a:solidFill>
                  <a:schemeClr val="tx1"/>
                </a:solidFill>
                <a:latin typeface="Arial" charset="0"/>
                <a:ea typeface="ＭＳ Ｐゴシック"/>
                <a:cs typeface="Arial" charset="0"/>
              </a:rPr>
              <a:t>are</a:t>
            </a:r>
            <a:r>
              <a:rPr lang="de-DE" noProof="0" dirty="0" smtClean="0">
                <a:solidFill>
                  <a:schemeClr val="tx1"/>
                </a:solidFill>
                <a:latin typeface="Arial" charset="0"/>
                <a:ea typeface="ＭＳ Ｐゴシック"/>
                <a:cs typeface="Arial" charset="0"/>
              </a:rPr>
              <a:t> </a:t>
            </a:r>
            <a:r>
              <a:rPr lang="de-DE" noProof="0" dirty="0" err="1" smtClean="0">
                <a:solidFill>
                  <a:schemeClr val="tx1"/>
                </a:solidFill>
                <a:latin typeface="Arial" charset="0"/>
                <a:ea typeface="ＭＳ Ｐゴシック"/>
                <a:cs typeface="Arial" charset="0"/>
              </a:rPr>
              <a:t>pressed</a:t>
            </a:r>
            <a:r>
              <a:rPr lang="de-DE" noProof="0" dirty="0" smtClean="0">
                <a:solidFill>
                  <a:schemeClr val="tx1"/>
                </a:solidFill>
                <a:latin typeface="Arial" charset="0"/>
                <a:ea typeface="ＭＳ Ｐゴシック"/>
                <a:cs typeface="Arial" charset="0"/>
              </a:rPr>
              <a:t>.</a:t>
            </a:r>
          </a:p>
          <a:p>
            <a:pPr>
              <a:spcBef>
                <a:spcPct val="0"/>
              </a:spcBef>
              <a:defRPr/>
            </a:pPr>
            <a:endParaRPr lang="de-DE" dirty="0">
              <a:solidFill>
                <a:schemeClr val="tx1"/>
              </a:solidFill>
              <a:latin typeface="Arial" charset="0"/>
              <a:ea typeface="ＭＳ Ｐゴシック"/>
              <a:cs typeface="Arial" charset="0"/>
            </a:endParaRPr>
          </a:p>
          <a:p>
            <a:pPr>
              <a:spcBef>
                <a:spcPct val="0"/>
              </a:spcBef>
              <a:defRPr/>
            </a:pPr>
            <a:r>
              <a:rPr lang="de-DE" b="0" noProof="0" dirty="0" err="1" smtClean="0">
                <a:solidFill>
                  <a:schemeClr val="tx1"/>
                </a:solidFill>
                <a:latin typeface="Arial" charset="0"/>
                <a:ea typeface="ＭＳ Ｐゴシック"/>
                <a:cs typeface="Arial" charset="0"/>
              </a:rPr>
              <a:t>Before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we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worked</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with</a:t>
            </a:r>
            <a:r>
              <a:rPr lang="de-DE" b="0" noProof="0" dirty="0" smtClean="0">
                <a:solidFill>
                  <a:schemeClr val="tx1"/>
                </a:solidFill>
                <a:latin typeface="Arial" charset="0"/>
                <a:ea typeface="ＭＳ Ｐゴシック"/>
                <a:cs typeface="Arial" charset="0"/>
              </a:rPr>
              <a:t> a </a:t>
            </a:r>
            <a:r>
              <a:rPr lang="de-DE" b="0" noProof="0" dirty="0" err="1" smtClean="0">
                <a:solidFill>
                  <a:schemeClr val="tx1"/>
                </a:solidFill>
                <a:latin typeface="Arial" charset="0"/>
                <a:ea typeface="ＭＳ Ｐゴシック"/>
                <a:cs typeface="Arial" charset="0"/>
              </a:rPr>
              <a:t>condition</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for</a:t>
            </a:r>
            <a:r>
              <a:rPr lang="de-DE" b="0" noProof="0" dirty="0" smtClean="0">
                <a:solidFill>
                  <a:schemeClr val="tx1"/>
                </a:solidFill>
                <a:latin typeface="Arial" charset="0"/>
                <a:ea typeface="ＭＳ Ｐゴシック"/>
                <a:cs typeface="Arial" charset="0"/>
              </a:rPr>
              <a:t> </a:t>
            </a:r>
            <a:r>
              <a:rPr lang="de-DE" noProof="0" dirty="0" smtClean="0">
                <a:solidFill>
                  <a:srgbClr val="FF0000"/>
                </a:solidFill>
                <a:latin typeface="Arial" charset="0"/>
                <a:ea typeface="ＭＳ Ｐゴシック"/>
                <a:cs typeface="Arial" charset="0"/>
              </a:rPr>
              <a:t>BOTH</a:t>
            </a:r>
            <a:r>
              <a:rPr lang="de-DE"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buttons</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to</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be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pressed</a:t>
            </a:r>
            <a:r>
              <a:rPr lang="de-DE" b="0" noProof="0" dirty="0" smtClean="0">
                <a:solidFill>
                  <a:schemeClr val="tx1"/>
                </a:solidFill>
                <a:latin typeface="Arial" charset="0"/>
                <a:ea typeface="ＭＳ Ｐゴシック"/>
                <a:cs typeface="Arial" charset="0"/>
              </a:rPr>
              <a:t>:</a:t>
            </a:r>
          </a:p>
          <a:p>
            <a:pPr>
              <a:spcBef>
                <a:spcPct val="0"/>
              </a:spcBef>
              <a:defRPr/>
            </a:pPr>
            <a:r>
              <a:rPr lang="en-US" dirty="0">
                <a:solidFill>
                  <a:schemeClr val="tx1"/>
                </a:solidFill>
                <a:latin typeface="Arial" charset="0"/>
                <a:ea typeface="ＭＳ Ｐゴシック"/>
                <a:cs typeface="Arial" charset="0"/>
              </a:rPr>
              <a:t>if</a:t>
            </a:r>
            <a:r>
              <a:rPr lang="en-US" dirty="0" smtClean="0">
                <a:solidFill>
                  <a:schemeClr val="tx1"/>
                </a:solidFill>
                <a:latin typeface="Arial" charset="0"/>
                <a:ea typeface="ＭＳ Ｐゴシック"/>
                <a:cs typeface="Arial" charset="0"/>
              </a:rPr>
              <a:t>(    </a:t>
            </a:r>
            <a:r>
              <a:rPr lang="en-US" dirty="0" smtClean="0">
                <a:solidFill>
                  <a:srgbClr val="00B050"/>
                </a:solidFill>
                <a:latin typeface="Arial" charset="0"/>
                <a:ea typeface="ＭＳ Ｐゴシック"/>
                <a:cs typeface="Arial" charset="0"/>
              </a:rPr>
              <a:t>(~</a:t>
            </a:r>
            <a:r>
              <a:rPr lang="en-US" dirty="0">
                <a:solidFill>
                  <a:srgbClr val="00B050"/>
                </a:solidFill>
                <a:latin typeface="Arial" charset="0"/>
                <a:ea typeface="ＭＳ Ｐゴシック"/>
                <a:cs typeface="Arial" charset="0"/>
              </a:rPr>
              <a:t>PIND &amp; (1&lt;&lt;PD2)) </a:t>
            </a:r>
            <a:r>
              <a:rPr lang="en-US" dirty="0" smtClean="0">
                <a:solidFill>
                  <a:schemeClr val="tx1"/>
                </a:solidFill>
                <a:latin typeface="Arial" charset="0"/>
                <a:ea typeface="ＭＳ Ｐゴシック"/>
                <a:cs typeface="Arial" charset="0"/>
              </a:rPr>
              <a:t>       </a:t>
            </a:r>
            <a:r>
              <a:rPr lang="en-US" dirty="0" smtClean="0">
                <a:solidFill>
                  <a:srgbClr val="FF0000"/>
                </a:solidFill>
                <a:latin typeface="Arial" charset="0"/>
                <a:ea typeface="ＭＳ Ｐゴシック"/>
                <a:cs typeface="Arial" charset="0"/>
              </a:rPr>
              <a:t>&amp;&amp;</a:t>
            </a:r>
            <a:r>
              <a:rPr lang="en-US" dirty="0" smtClean="0">
                <a:solidFill>
                  <a:schemeClr val="tx1"/>
                </a:solidFill>
                <a:latin typeface="Arial" charset="0"/>
                <a:ea typeface="ＭＳ Ｐゴシック"/>
                <a:cs typeface="Arial" charset="0"/>
              </a:rPr>
              <a:t>        </a:t>
            </a:r>
            <a:r>
              <a:rPr lang="en-US" dirty="0" smtClean="0">
                <a:solidFill>
                  <a:srgbClr val="0088C2"/>
                </a:solidFill>
                <a:latin typeface="Arial" charset="0"/>
                <a:ea typeface="ＭＳ Ｐゴシック"/>
                <a:cs typeface="Arial" charset="0"/>
              </a:rPr>
              <a:t>(~</a:t>
            </a:r>
            <a:r>
              <a:rPr lang="en-US" dirty="0">
                <a:solidFill>
                  <a:srgbClr val="0088C2"/>
                </a:solidFill>
                <a:latin typeface="Arial" charset="0"/>
                <a:ea typeface="ＭＳ Ｐゴシック"/>
                <a:cs typeface="Arial" charset="0"/>
              </a:rPr>
              <a:t>PIND &amp; (1&lt;&lt;PD3</a:t>
            </a:r>
            <a:r>
              <a:rPr lang="en-US" dirty="0" smtClean="0">
                <a:solidFill>
                  <a:srgbClr val="0088C2"/>
                </a:solidFill>
                <a:latin typeface="Arial" charset="0"/>
                <a:ea typeface="ＭＳ Ｐゴシック"/>
                <a:cs typeface="Arial" charset="0"/>
              </a:rPr>
              <a:t>))      </a:t>
            </a:r>
            <a:r>
              <a:rPr lang="en-US" dirty="0" smtClean="0">
                <a:solidFill>
                  <a:schemeClr val="tx1"/>
                </a:solidFill>
                <a:latin typeface="Arial" charset="0"/>
                <a:ea typeface="ＭＳ Ｐゴシック"/>
                <a:cs typeface="Arial" charset="0"/>
              </a:rPr>
              <a:t>)</a:t>
            </a:r>
          </a:p>
          <a:p>
            <a:pPr>
              <a:spcBef>
                <a:spcPct val="0"/>
              </a:spcBef>
              <a:defRPr/>
            </a:pPr>
            <a:endParaRPr lang="de-DE" dirty="0">
              <a:solidFill>
                <a:schemeClr val="tx1"/>
              </a:solidFill>
              <a:latin typeface="Arial" charset="0"/>
              <a:ea typeface="ＭＳ Ｐゴシック"/>
              <a:cs typeface="Arial" charset="0"/>
            </a:endParaRPr>
          </a:p>
          <a:p>
            <a:pPr>
              <a:spcBef>
                <a:spcPct val="0"/>
              </a:spcBef>
              <a:defRPr/>
            </a:pPr>
            <a:r>
              <a:rPr lang="de-DE" b="0" dirty="0" err="1" smtClean="0">
                <a:solidFill>
                  <a:schemeClr val="tx1"/>
                </a:solidFill>
                <a:latin typeface="Arial" charset="0"/>
                <a:ea typeface="ＭＳ Ｐゴシック"/>
                <a:cs typeface="Arial" charset="0"/>
              </a:rPr>
              <a:t>It</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consists</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of</a:t>
            </a:r>
            <a:r>
              <a:rPr lang="de-DE" b="0" dirty="0" smtClean="0">
                <a:solidFill>
                  <a:schemeClr val="tx1"/>
                </a:solidFill>
                <a:latin typeface="Arial" charset="0"/>
                <a:ea typeface="ＭＳ Ｐゴシック"/>
                <a:cs typeface="Arial" charset="0"/>
              </a:rPr>
              <a:t>:</a:t>
            </a:r>
          </a:p>
          <a:p>
            <a:pPr>
              <a:spcBef>
                <a:spcPct val="0"/>
              </a:spcBef>
              <a:defRPr/>
            </a:pPr>
            <a:r>
              <a:rPr lang="de-DE" dirty="0" smtClean="0">
                <a:solidFill>
                  <a:srgbClr val="00B050"/>
                </a:solidFill>
                <a:latin typeface="Arial" charset="0"/>
                <a:ea typeface="ＭＳ Ｐゴシック"/>
                <a:cs typeface="Arial" charset="0"/>
              </a:rPr>
              <a:t>Button </a:t>
            </a:r>
            <a:r>
              <a:rPr lang="de-DE" dirty="0" err="1" smtClean="0">
                <a:solidFill>
                  <a:srgbClr val="00B050"/>
                </a:solidFill>
                <a:latin typeface="Arial" charset="0"/>
                <a:ea typeface="ＭＳ Ｐゴシック"/>
                <a:cs typeface="Arial" charset="0"/>
              </a:rPr>
              <a:t>one</a:t>
            </a:r>
            <a:r>
              <a:rPr lang="de-DE" dirty="0" smtClean="0">
                <a:solidFill>
                  <a:srgbClr val="00B050"/>
                </a:solidFill>
                <a:latin typeface="Arial" charset="0"/>
                <a:ea typeface="ＭＳ Ｐゴシック"/>
                <a:cs typeface="Arial" charset="0"/>
              </a:rPr>
              <a:t> </a:t>
            </a:r>
            <a:r>
              <a:rPr lang="de-DE" dirty="0" err="1" smtClean="0">
                <a:solidFill>
                  <a:srgbClr val="00B050"/>
                </a:solidFill>
                <a:latin typeface="Arial" charset="0"/>
                <a:ea typeface="ＭＳ Ｐゴシック"/>
                <a:cs typeface="Arial" charset="0"/>
              </a:rPr>
              <a:t>is</a:t>
            </a:r>
            <a:r>
              <a:rPr lang="de-DE" dirty="0" smtClean="0">
                <a:solidFill>
                  <a:srgbClr val="00B050"/>
                </a:solidFill>
                <a:latin typeface="Arial" charset="0"/>
                <a:ea typeface="ＭＳ Ｐゴシック"/>
                <a:cs typeface="Arial" charset="0"/>
              </a:rPr>
              <a:t> </a:t>
            </a:r>
            <a:r>
              <a:rPr lang="de-DE" dirty="0" err="1" smtClean="0">
                <a:solidFill>
                  <a:srgbClr val="00B050"/>
                </a:solidFill>
                <a:latin typeface="Arial" charset="0"/>
                <a:ea typeface="ＭＳ Ｐゴシック"/>
                <a:cs typeface="Arial" charset="0"/>
              </a:rPr>
              <a:t>pressed</a:t>
            </a:r>
            <a:r>
              <a:rPr lang="de-DE" dirty="0" smtClean="0">
                <a:solidFill>
                  <a:srgbClr val="00B050"/>
                </a:solidFill>
                <a:latin typeface="Arial" charset="0"/>
                <a:ea typeface="ＭＳ Ｐゴシック"/>
                <a:cs typeface="Arial" charset="0"/>
              </a:rPr>
              <a:t>: </a:t>
            </a:r>
            <a:r>
              <a:rPr lang="en-US" dirty="0" smtClean="0">
                <a:solidFill>
                  <a:srgbClr val="00B050"/>
                </a:solidFill>
                <a:latin typeface="Arial" charset="0"/>
                <a:ea typeface="ＭＳ Ｐゴシック"/>
                <a:cs typeface="Arial" charset="0"/>
              </a:rPr>
              <a:t>(~</a:t>
            </a:r>
            <a:r>
              <a:rPr lang="en-US" dirty="0">
                <a:solidFill>
                  <a:srgbClr val="00B050"/>
                </a:solidFill>
                <a:latin typeface="Arial" charset="0"/>
                <a:ea typeface="ＭＳ Ｐゴシック"/>
                <a:cs typeface="Arial" charset="0"/>
              </a:rPr>
              <a:t>PIND &amp; (1&lt;&lt;PD2</a:t>
            </a:r>
            <a:r>
              <a:rPr lang="en-US" dirty="0" smtClean="0">
                <a:solidFill>
                  <a:srgbClr val="00B050"/>
                </a:solidFill>
                <a:latin typeface="Arial" charset="0"/>
                <a:ea typeface="ＭＳ Ｐゴシック"/>
                <a:cs typeface="Arial" charset="0"/>
              </a:rPr>
              <a:t>))</a:t>
            </a:r>
          </a:p>
          <a:p>
            <a:pPr>
              <a:spcBef>
                <a:spcPct val="0"/>
              </a:spcBef>
              <a:defRPr/>
            </a:pPr>
            <a:r>
              <a:rPr lang="de-DE" dirty="0">
                <a:solidFill>
                  <a:srgbClr val="0088C2"/>
                </a:solidFill>
                <a:latin typeface="Arial" charset="0"/>
                <a:ea typeface="ＭＳ Ｐゴシック"/>
                <a:cs typeface="Arial" charset="0"/>
              </a:rPr>
              <a:t>Button </a:t>
            </a:r>
            <a:r>
              <a:rPr lang="de-DE" dirty="0" err="1" smtClean="0">
                <a:solidFill>
                  <a:srgbClr val="0088C2"/>
                </a:solidFill>
                <a:latin typeface="Arial" charset="0"/>
                <a:ea typeface="ＭＳ Ｐゴシック"/>
                <a:cs typeface="Arial" charset="0"/>
              </a:rPr>
              <a:t>two</a:t>
            </a:r>
            <a:r>
              <a:rPr lang="de-DE" dirty="0" smtClean="0">
                <a:solidFill>
                  <a:srgbClr val="0088C2"/>
                </a:solidFill>
                <a:latin typeface="Arial" charset="0"/>
                <a:ea typeface="ＭＳ Ｐゴシック"/>
                <a:cs typeface="Arial" charset="0"/>
              </a:rPr>
              <a:t> </a:t>
            </a:r>
            <a:r>
              <a:rPr lang="de-DE" dirty="0" err="1" smtClean="0">
                <a:solidFill>
                  <a:srgbClr val="0088C2"/>
                </a:solidFill>
                <a:latin typeface="Arial" charset="0"/>
                <a:ea typeface="ＭＳ Ｐゴシック"/>
                <a:cs typeface="Arial" charset="0"/>
              </a:rPr>
              <a:t>is</a:t>
            </a:r>
            <a:r>
              <a:rPr lang="de-DE" dirty="0" smtClean="0">
                <a:solidFill>
                  <a:srgbClr val="0088C2"/>
                </a:solidFill>
                <a:latin typeface="Arial" charset="0"/>
                <a:ea typeface="ＭＳ Ｐゴシック"/>
                <a:cs typeface="Arial" charset="0"/>
              </a:rPr>
              <a:t> </a:t>
            </a:r>
            <a:r>
              <a:rPr lang="de-DE" dirty="0" err="1">
                <a:solidFill>
                  <a:srgbClr val="0088C2"/>
                </a:solidFill>
                <a:latin typeface="Arial" charset="0"/>
                <a:ea typeface="ＭＳ Ｐゴシック"/>
                <a:cs typeface="Arial" charset="0"/>
              </a:rPr>
              <a:t>pressed</a:t>
            </a:r>
            <a:r>
              <a:rPr lang="de-DE" dirty="0">
                <a:solidFill>
                  <a:srgbClr val="0088C2"/>
                </a:solidFill>
                <a:latin typeface="Arial" charset="0"/>
                <a:ea typeface="ＭＳ Ｐゴシック"/>
                <a:cs typeface="Arial" charset="0"/>
              </a:rPr>
              <a:t>: </a:t>
            </a:r>
            <a:r>
              <a:rPr lang="en-US" dirty="0">
                <a:solidFill>
                  <a:srgbClr val="0088C2"/>
                </a:solidFill>
                <a:latin typeface="Arial" charset="0"/>
                <a:ea typeface="ＭＳ Ｐゴシック"/>
                <a:cs typeface="Arial" charset="0"/>
              </a:rPr>
              <a:t>(~PIND &amp; (1&lt;&lt;</a:t>
            </a:r>
            <a:r>
              <a:rPr lang="en-US" dirty="0" smtClean="0">
                <a:solidFill>
                  <a:srgbClr val="0088C2"/>
                </a:solidFill>
                <a:latin typeface="Arial" charset="0"/>
                <a:ea typeface="ＭＳ Ｐゴシック"/>
                <a:cs typeface="Arial" charset="0"/>
              </a:rPr>
              <a:t>PD3))</a:t>
            </a:r>
          </a:p>
          <a:p>
            <a:pPr>
              <a:spcBef>
                <a:spcPct val="0"/>
              </a:spcBef>
              <a:defRPr/>
            </a:pPr>
            <a:r>
              <a:rPr lang="de-DE" dirty="0" smtClean="0">
                <a:solidFill>
                  <a:srgbClr val="FF0000"/>
                </a:solidFill>
                <a:latin typeface="Arial" charset="0"/>
                <a:ea typeface="ＭＳ Ｐゴシック"/>
                <a:cs typeface="Arial" charset="0"/>
              </a:rPr>
              <a:t>Logical AND </a:t>
            </a:r>
            <a:r>
              <a:rPr lang="de-DE" dirty="0" err="1" smtClean="0">
                <a:solidFill>
                  <a:srgbClr val="FF0000"/>
                </a:solidFill>
                <a:latin typeface="Arial" charset="0"/>
                <a:ea typeface="ＭＳ Ｐゴシック"/>
                <a:cs typeface="Arial" charset="0"/>
              </a:rPr>
              <a:t>between</a:t>
            </a:r>
            <a:r>
              <a:rPr lang="de-DE" dirty="0" smtClean="0">
                <a:solidFill>
                  <a:srgbClr val="FF0000"/>
                </a:solidFill>
                <a:latin typeface="Arial" charset="0"/>
                <a:ea typeface="ＭＳ Ｐゴシック"/>
                <a:cs typeface="Arial" charset="0"/>
              </a:rPr>
              <a:t> </a:t>
            </a:r>
            <a:r>
              <a:rPr lang="de-DE" dirty="0" err="1" smtClean="0">
                <a:solidFill>
                  <a:srgbClr val="FF0000"/>
                </a:solidFill>
                <a:latin typeface="Arial" charset="0"/>
                <a:ea typeface="ＭＳ Ｐゴシック"/>
                <a:cs typeface="Arial" charset="0"/>
              </a:rPr>
              <a:t>them</a:t>
            </a:r>
            <a:r>
              <a:rPr lang="de-DE" dirty="0" smtClean="0">
                <a:solidFill>
                  <a:srgbClr val="FF0000"/>
                </a:solidFill>
                <a:latin typeface="Arial" charset="0"/>
                <a:ea typeface="ＭＳ Ｐゴシック"/>
                <a:cs typeface="Arial" charset="0"/>
              </a:rPr>
              <a:t>: &amp;&amp;</a:t>
            </a:r>
          </a:p>
          <a:p>
            <a:pPr>
              <a:spcBef>
                <a:spcPct val="0"/>
              </a:spcBef>
              <a:defRPr/>
            </a:pPr>
            <a:r>
              <a:rPr lang="de-DE" b="0" dirty="0" err="1" smtClean="0">
                <a:solidFill>
                  <a:schemeClr val="tx1"/>
                </a:solidFill>
                <a:latin typeface="Arial" charset="0"/>
                <a:ea typeface="ＭＳ Ｐゴシック"/>
                <a:cs typeface="Arial" charset="0"/>
              </a:rPr>
              <a:t>Parenthesis</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to</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encapsulate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the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whole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condition</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as</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one</a:t>
            </a:r>
            <a:r>
              <a:rPr lang="de-DE" b="0" dirty="0" smtClean="0">
                <a:solidFill>
                  <a:schemeClr val="tx1"/>
                </a:solidFill>
                <a:latin typeface="Arial" charset="0"/>
                <a:ea typeface="ＭＳ Ｐゴシック"/>
                <a:cs typeface="Arial" charset="0"/>
              </a:rPr>
              <a:t> ( … )</a:t>
            </a:r>
            <a:endParaRPr lang="en-US" b="0" dirty="0">
              <a:solidFill>
                <a:schemeClr val="tx1"/>
              </a:solidFill>
              <a:latin typeface="Arial" charset="0"/>
              <a:ea typeface="ＭＳ Ｐゴシック"/>
              <a:cs typeface="Arial" charset="0"/>
            </a:endParaRPr>
          </a:p>
          <a:p>
            <a:pPr>
              <a:spcBef>
                <a:spcPct val="0"/>
              </a:spcBef>
              <a:defRPr/>
            </a:pPr>
            <a:endParaRPr lang="en-US" dirty="0" smtClean="0">
              <a:solidFill>
                <a:srgbClr val="FF0000"/>
              </a:solidFill>
              <a:latin typeface="Arial" charset="0"/>
              <a:ea typeface="ＭＳ Ｐゴシック"/>
              <a:cs typeface="Arial" charset="0"/>
            </a:endParaRPr>
          </a:p>
          <a:p>
            <a:pPr>
              <a:spcBef>
                <a:spcPct val="0"/>
              </a:spcBef>
              <a:defRPr/>
            </a:pPr>
            <a:endParaRPr lang="de-DE" noProof="0" dirty="0">
              <a:solidFill>
                <a:srgbClr val="FF0000"/>
              </a:solidFill>
              <a:latin typeface="Arial" charset="0"/>
              <a:ea typeface="ＭＳ Ｐゴシック"/>
              <a:cs typeface="Arial" charset="0"/>
            </a:endParaRPr>
          </a:p>
          <a:p>
            <a:pPr>
              <a:spcBef>
                <a:spcPct val="0"/>
              </a:spcBef>
              <a:defRPr/>
            </a:pPr>
            <a:endParaRPr lang="de-DE" noProof="0" dirty="0" smtClean="0">
              <a:solidFill>
                <a:srgbClr val="FF0000"/>
              </a:solidFill>
              <a:latin typeface="Arial" charset="0"/>
              <a:ea typeface="ＭＳ Ｐゴシック"/>
              <a:cs typeface="Arial" charset="0"/>
            </a:endParaRPr>
          </a:p>
          <a:p>
            <a:pPr>
              <a:spcBef>
                <a:spcPct val="0"/>
              </a:spcBef>
              <a:defRPr/>
            </a:pPr>
            <a:endParaRPr lang="en-GB" noProof="0" dirty="0" smtClean="0">
              <a:solidFill>
                <a:srgbClr val="FF0000"/>
              </a:solidFill>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spTree>
    <p:extLst>
      <p:ext uri="{BB962C8B-B14F-4D97-AF65-F5344CB8AC3E}">
        <p14:creationId xmlns:p14="http://schemas.microsoft.com/office/powerpoint/2010/main" val="3983589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215642" y="-924685"/>
            <a:ext cx="9072562" cy="2020887"/>
          </a:xfrm>
        </p:spPr>
        <p:txBody>
          <a:bodyPr/>
          <a:lstStyle/>
          <a:p>
            <a:r>
              <a:rPr lang="en-GB" dirty="0" smtClean="0">
                <a:latin typeface="Arial" charset="0"/>
                <a:ea typeface="ＭＳ Ｐゴシック"/>
                <a:cs typeface="Arial" charset="0"/>
              </a:rPr>
              <a:t>Your AVR board:</a:t>
            </a:r>
          </a:p>
        </p:txBody>
      </p:sp>
      <p:sp>
        <p:nvSpPr>
          <p:cNvPr id="15364" name="Fußzeilenplatzhalter 5"/>
          <p:cNvSpPr>
            <a:spLocks noGrp="1"/>
          </p:cNvSpPr>
          <p:nvPr>
            <p:ph type="ftr" sz="quarter" idx="12"/>
          </p:nvPr>
        </p:nvSpPr>
        <p:spPr bwMode="auto">
          <a:noFill/>
          <a:ln>
            <a:miter lim="800000"/>
            <a:headEnd/>
            <a:tailEnd/>
          </a:ln>
        </p:spPr>
        <p:txBody>
          <a:bodyPr/>
          <a:lstStyle/>
          <a:p>
            <a:r>
              <a:rPr lang="en-GB" dirty="0" smtClean="0">
                <a:cs typeface="ＭＳ Ｐゴシック"/>
              </a:rPr>
              <a:t>Prof. Dr.-Ing. Ivan Volosyak</a:t>
            </a:r>
          </a:p>
        </p:txBody>
      </p:sp>
      <p:pic>
        <p:nvPicPr>
          <p:cNvPr id="5" name="Рисунок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1774" y="1433177"/>
            <a:ext cx="5581138" cy="4555415"/>
          </a:xfrm>
          <a:prstGeom prst="rect">
            <a:avLst/>
          </a:prstGeom>
        </p:spPr>
      </p:pic>
      <p:sp>
        <p:nvSpPr>
          <p:cNvPr id="6" name="TextBox 5"/>
          <p:cNvSpPr txBox="1"/>
          <p:nvPr/>
        </p:nvSpPr>
        <p:spPr>
          <a:xfrm>
            <a:off x="49482" y="1634894"/>
            <a:ext cx="2016899" cy="569387"/>
          </a:xfrm>
          <a:prstGeom prst="rect">
            <a:avLst/>
          </a:prstGeom>
          <a:noFill/>
        </p:spPr>
        <p:txBody>
          <a:bodyPr wrap="none" rtlCol="0">
            <a:spAutoFit/>
          </a:bodyPr>
          <a:lstStyle/>
          <a:p>
            <a:r>
              <a:rPr lang="en-GB" b="1" dirty="0" smtClean="0">
                <a:solidFill>
                  <a:srgbClr val="FF0000"/>
                </a:solidFill>
                <a:latin typeface="+mn-lt"/>
              </a:rPr>
              <a:t>2 Buttons</a:t>
            </a:r>
            <a:endParaRPr lang="en-GB" b="1" dirty="0">
              <a:solidFill>
                <a:srgbClr val="FF0000"/>
              </a:solidFill>
              <a:latin typeface="+mn-lt"/>
            </a:endParaRPr>
          </a:p>
        </p:txBody>
      </p:sp>
      <p:sp>
        <p:nvSpPr>
          <p:cNvPr id="10" name="TextBox 9"/>
          <p:cNvSpPr txBox="1"/>
          <p:nvPr/>
        </p:nvSpPr>
        <p:spPr>
          <a:xfrm>
            <a:off x="3118476" y="6208452"/>
            <a:ext cx="1664238" cy="569387"/>
          </a:xfrm>
          <a:prstGeom prst="rect">
            <a:avLst/>
          </a:prstGeom>
          <a:noFill/>
        </p:spPr>
        <p:txBody>
          <a:bodyPr wrap="none" rtlCol="0">
            <a:spAutoFit/>
          </a:bodyPr>
          <a:lstStyle/>
          <a:p>
            <a:r>
              <a:rPr lang="en-GB" b="1" dirty="0" smtClean="0">
                <a:solidFill>
                  <a:srgbClr val="FF0000"/>
                </a:solidFill>
                <a:latin typeface="+mn-lt"/>
              </a:rPr>
              <a:t>I/O Pins</a:t>
            </a:r>
            <a:endParaRPr lang="en-GB" b="1" dirty="0">
              <a:solidFill>
                <a:srgbClr val="FF0000"/>
              </a:solidFill>
              <a:latin typeface="+mn-lt"/>
            </a:endParaRPr>
          </a:p>
        </p:txBody>
      </p:sp>
      <p:sp>
        <p:nvSpPr>
          <p:cNvPr id="11" name="TextBox 10"/>
          <p:cNvSpPr txBox="1"/>
          <p:nvPr/>
        </p:nvSpPr>
        <p:spPr>
          <a:xfrm>
            <a:off x="8120765" y="3141497"/>
            <a:ext cx="1531188" cy="569387"/>
          </a:xfrm>
          <a:prstGeom prst="rect">
            <a:avLst/>
          </a:prstGeom>
          <a:noFill/>
        </p:spPr>
        <p:txBody>
          <a:bodyPr wrap="none" rtlCol="0">
            <a:spAutoFit/>
          </a:bodyPr>
          <a:lstStyle/>
          <a:p>
            <a:r>
              <a:rPr lang="en-GB" b="1" dirty="0" smtClean="0">
                <a:solidFill>
                  <a:srgbClr val="FF0000"/>
                </a:solidFill>
                <a:latin typeface="+mn-lt"/>
              </a:rPr>
              <a:t>3 LEDs</a:t>
            </a:r>
            <a:endParaRPr lang="en-GB" b="1" dirty="0">
              <a:solidFill>
                <a:srgbClr val="FF0000"/>
              </a:solidFill>
              <a:latin typeface="+mn-lt"/>
            </a:endParaRPr>
          </a:p>
        </p:txBody>
      </p:sp>
      <p:sp>
        <p:nvSpPr>
          <p:cNvPr id="7" name="Прямоугольник 6"/>
          <p:cNvSpPr/>
          <p:nvPr/>
        </p:nvSpPr>
        <p:spPr>
          <a:xfrm>
            <a:off x="3024032" y="3180353"/>
            <a:ext cx="1224170" cy="816308"/>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Прямоугольник 12"/>
          <p:cNvSpPr/>
          <p:nvPr/>
        </p:nvSpPr>
        <p:spPr>
          <a:xfrm>
            <a:off x="3867267" y="5059740"/>
            <a:ext cx="2693309" cy="194922"/>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Прямоугольник 13"/>
          <p:cNvSpPr/>
          <p:nvPr/>
        </p:nvSpPr>
        <p:spPr>
          <a:xfrm>
            <a:off x="5760412" y="4112577"/>
            <a:ext cx="1584220" cy="892223"/>
          </a:xfrm>
          <a:prstGeom prst="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8" name="Стрелка вправо 7"/>
          <p:cNvSpPr/>
          <p:nvPr/>
        </p:nvSpPr>
        <p:spPr>
          <a:xfrm rot="2518692">
            <a:off x="1543397" y="2131534"/>
            <a:ext cx="1272737" cy="137045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Стрелка вправо 15"/>
          <p:cNvSpPr/>
          <p:nvPr/>
        </p:nvSpPr>
        <p:spPr>
          <a:xfrm rot="19718309" flipH="1">
            <a:off x="7516824" y="3661550"/>
            <a:ext cx="764087" cy="6702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7" name="Стрелка вправо 16"/>
          <p:cNvSpPr/>
          <p:nvPr/>
        </p:nvSpPr>
        <p:spPr>
          <a:xfrm rot="16200000">
            <a:off x="4892380" y="5457534"/>
            <a:ext cx="1015965" cy="720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5" name="Inhaltsplatzhalter 1"/>
          <p:cNvSpPr>
            <a:spLocks/>
          </p:cNvSpPr>
          <p:nvPr/>
        </p:nvSpPr>
        <p:spPr bwMode="auto">
          <a:xfrm>
            <a:off x="215642" y="3511680"/>
            <a:ext cx="2326132" cy="2645282"/>
          </a:xfrm>
          <a:prstGeom prst="rect">
            <a:avLst/>
          </a:prstGeom>
          <a:noFill/>
          <a:ln w="9525">
            <a:noFill/>
            <a:miter lim="800000"/>
            <a:headEnd/>
            <a:tailEnd/>
          </a:ln>
        </p:spPr>
        <p:txBody>
          <a:bodyPr lIns="0" tIns="0" rIns="0" bIns="0"/>
          <a:lstStyle/>
          <a:p>
            <a:r>
              <a:rPr lang="en-GB" sz="2000" dirty="0" smtClean="0">
                <a:latin typeface="Arial" charset="0"/>
              </a:rPr>
              <a:t>Port-D: 2 – 7</a:t>
            </a:r>
            <a:br>
              <a:rPr lang="en-GB" sz="2000" dirty="0" smtClean="0">
                <a:latin typeface="Arial" charset="0"/>
              </a:rPr>
            </a:br>
            <a:r>
              <a:rPr lang="en-GB" sz="2000" dirty="0" smtClean="0">
                <a:latin typeface="Arial" charset="0"/>
              </a:rPr>
              <a:t>6 connectors</a:t>
            </a:r>
          </a:p>
          <a:p>
            <a:endParaRPr lang="en-GB" sz="2000" dirty="0" smtClean="0">
              <a:latin typeface="Arial" charset="0"/>
            </a:endParaRPr>
          </a:p>
          <a:p>
            <a:r>
              <a:rPr lang="en-GB" sz="2000" dirty="0" smtClean="0">
                <a:latin typeface="Arial" charset="0"/>
              </a:rPr>
              <a:t>Port-B: 0 – 5</a:t>
            </a:r>
          </a:p>
          <a:p>
            <a:r>
              <a:rPr lang="en-GB" sz="2000" dirty="0" smtClean="0">
                <a:latin typeface="Arial" charset="0"/>
              </a:rPr>
              <a:t>6 connectors</a:t>
            </a:r>
          </a:p>
          <a:p>
            <a:endParaRPr lang="en-GB" sz="2000" dirty="0" smtClean="0">
              <a:latin typeface="Arial" charset="0"/>
            </a:endParaRPr>
          </a:p>
          <a:p>
            <a:r>
              <a:rPr lang="en-GB" sz="2000" dirty="0" smtClean="0">
                <a:latin typeface="Arial" charset="0"/>
              </a:rPr>
              <a:t>Port-C: 0 – 5 </a:t>
            </a:r>
          </a:p>
          <a:p>
            <a:r>
              <a:rPr lang="en-GB" sz="2000" dirty="0" smtClean="0">
                <a:latin typeface="Arial" charset="0"/>
              </a:rPr>
              <a:t>6 connectors</a:t>
            </a:r>
            <a:endParaRPr lang="en-GB" sz="2000" dirty="0">
              <a:latin typeface="Arial" charset="0"/>
            </a:endParaRPr>
          </a:p>
        </p:txBody>
      </p:sp>
    </p:spTree>
    <p:extLst>
      <p:ext uri="{BB962C8B-B14F-4D97-AF65-F5344CB8AC3E}">
        <p14:creationId xmlns:p14="http://schemas.microsoft.com/office/powerpoint/2010/main" val="24356607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noProof="0" dirty="0" smtClean="0">
                <a:latin typeface="Arial" charset="0"/>
                <a:ea typeface="ＭＳ Ｐゴシック"/>
                <a:cs typeface="Arial" charset="0"/>
              </a:rPr>
              <a:t>Independent Task 2: 2</a:t>
            </a:r>
            <a:r>
              <a:rPr lang="en-GB" sz="3200" baseline="30000" noProof="0" dirty="0" smtClean="0">
                <a:latin typeface="Arial" charset="0"/>
                <a:ea typeface="ＭＳ Ｐゴシック"/>
                <a:cs typeface="Arial" charset="0"/>
              </a:rPr>
              <a:t>nd</a:t>
            </a:r>
            <a:r>
              <a:rPr lang="en-GB" sz="3200" noProof="0" dirty="0" smtClean="0">
                <a:latin typeface="Arial" charset="0"/>
                <a:ea typeface="ＭＳ Ｐゴシック"/>
                <a:cs typeface="Arial" charset="0"/>
              </a:rPr>
              <a:t> LED</a:t>
            </a:r>
          </a:p>
        </p:txBody>
      </p:sp>
      <p:sp>
        <p:nvSpPr>
          <p:cNvPr id="3" name="Untertitel 2"/>
          <p:cNvSpPr>
            <a:spLocks noGrp="1"/>
          </p:cNvSpPr>
          <p:nvPr>
            <p:ph type="subTitle" idx="1"/>
          </p:nvPr>
        </p:nvSpPr>
        <p:spPr>
          <a:xfrm>
            <a:off x="526166" y="1089303"/>
            <a:ext cx="9072562" cy="4491577"/>
          </a:xfrm>
        </p:spPr>
        <p:txBody>
          <a:bodyPr>
            <a:normAutofit/>
          </a:bodyPr>
          <a:lstStyle/>
          <a:p>
            <a:pPr>
              <a:spcBef>
                <a:spcPct val="0"/>
              </a:spcBef>
              <a:defRPr/>
            </a:pPr>
            <a:r>
              <a:rPr lang="de-DE" sz="1800" noProof="0" dirty="0" err="1" smtClean="0">
                <a:solidFill>
                  <a:srgbClr val="FF0000"/>
                </a:solidFill>
                <a:latin typeface="Arial" charset="0"/>
                <a:ea typeface="ＭＳ Ｐゴシック"/>
                <a:cs typeface="Arial" charset="0"/>
              </a:rPr>
              <a:t>Either</a:t>
            </a:r>
            <a:r>
              <a:rPr lang="de-DE" sz="1800" noProof="0" dirty="0" smtClean="0">
                <a:solidFill>
                  <a:srgbClr val="FF0000"/>
                </a:solidFill>
                <a:latin typeface="Arial" charset="0"/>
                <a:ea typeface="ＭＳ Ｐゴシック"/>
                <a:cs typeface="Arial" charset="0"/>
              </a:rPr>
              <a:t> </a:t>
            </a:r>
            <a:r>
              <a:rPr lang="de-DE" sz="1800" noProof="0" dirty="0" err="1" smtClean="0">
                <a:solidFill>
                  <a:srgbClr val="00B050"/>
                </a:solidFill>
                <a:latin typeface="Arial" charset="0"/>
                <a:ea typeface="ＭＳ Ｐゴシック"/>
                <a:cs typeface="Arial" charset="0"/>
              </a:rPr>
              <a:t>button</a:t>
            </a:r>
            <a:r>
              <a:rPr lang="de-DE" sz="1800" noProof="0" dirty="0" smtClean="0">
                <a:solidFill>
                  <a:srgbClr val="00B050"/>
                </a:solidFill>
                <a:latin typeface="Arial" charset="0"/>
                <a:ea typeface="ＭＳ Ｐゴシック"/>
                <a:cs typeface="Arial" charset="0"/>
              </a:rPr>
              <a:t> </a:t>
            </a:r>
            <a:r>
              <a:rPr lang="de-DE" sz="1800" noProof="0" dirty="0" err="1" smtClean="0">
                <a:solidFill>
                  <a:srgbClr val="00B050"/>
                </a:solidFill>
                <a:latin typeface="Arial" charset="0"/>
                <a:ea typeface="ＭＳ Ｐゴシック"/>
                <a:cs typeface="Arial" charset="0"/>
              </a:rPr>
              <a:t>one</a:t>
            </a:r>
            <a:r>
              <a:rPr lang="de-DE" sz="1800" noProof="0" dirty="0" smtClean="0">
                <a:solidFill>
                  <a:srgbClr val="00B050"/>
                </a:solidFill>
                <a:latin typeface="Arial" charset="0"/>
                <a:ea typeface="ＭＳ Ｐゴシック"/>
                <a:cs typeface="Arial" charset="0"/>
              </a:rPr>
              <a:t> </a:t>
            </a:r>
            <a:r>
              <a:rPr lang="de-DE" sz="1800" b="0" noProof="0" dirty="0" err="1" smtClean="0">
                <a:solidFill>
                  <a:schemeClr val="tx1"/>
                </a:solidFill>
                <a:latin typeface="Arial" charset="0"/>
                <a:ea typeface="ＭＳ Ｐゴシック"/>
                <a:cs typeface="Arial" charset="0"/>
              </a:rPr>
              <a:t>or</a:t>
            </a:r>
            <a:r>
              <a:rPr lang="de-DE" sz="1800" noProof="0" dirty="0" smtClean="0">
                <a:solidFill>
                  <a:schemeClr val="tx1"/>
                </a:solidFill>
                <a:latin typeface="Arial" charset="0"/>
                <a:ea typeface="ＭＳ Ｐゴシック"/>
                <a:cs typeface="Arial" charset="0"/>
              </a:rPr>
              <a:t> </a:t>
            </a:r>
            <a:r>
              <a:rPr lang="de-DE" sz="1800" noProof="0" dirty="0" err="1" smtClean="0">
                <a:solidFill>
                  <a:srgbClr val="0088C2"/>
                </a:solidFill>
                <a:latin typeface="Arial" charset="0"/>
                <a:ea typeface="ＭＳ Ｐゴシック"/>
                <a:cs typeface="Arial" charset="0"/>
              </a:rPr>
              <a:t>button</a:t>
            </a:r>
            <a:r>
              <a:rPr lang="de-DE" sz="1800" noProof="0" dirty="0" smtClean="0">
                <a:solidFill>
                  <a:srgbClr val="0088C2"/>
                </a:solidFill>
                <a:latin typeface="Arial" charset="0"/>
                <a:ea typeface="ＭＳ Ｐゴシック"/>
                <a:cs typeface="Arial" charset="0"/>
              </a:rPr>
              <a:t> </a:t>
            </a:r>
            <a:r>
              <a:rPr lang="de-DE" sz="1800" noProof="0" dirty="0" err="1" smtClean="0">
                <a:solidFill>
                  <a:srgbClr val="0088C2"/>
                </a:solidFill>
                <a:latin typeface="Arial" charset="0"/>
                <a:ea typeface="ＭＳ Ｐゴシック"/>
                <a:cs typeface="Arial" charset="0"/>
              </a:rPr>
              <a:t>two</a:t>
            </a:r>
            <a:r>
              <a:rPr lang="de-DE" sz="1800" noProof="0" dirty="0" smtClean="0">
                <a:solidFill>
                  <a:srgbClr val="0088C2"/>
                </a:solidFill>
                <a:latin typeface="Arial" charset="0"/>
                <a:ea typeface="ＭＳ Ｐゴシック"/>
                <a:cs typeface="Arial" charset="0"/>
              </a:rPr>
              <a:t> </a:t>
            </a:r>
            <a:r>
              <a:rPr lang="de-DE" sz="1800" b="0" noProof="0" dirty="0" err="1" smtClean="0">
                <a:solidFill>
                  <a:schemeClr val="tx1"/>
                </a:solidFill>
                <a:latin typeface="Arial" charset="0"/>
                <a:ea typeface="ＭＳ Ｐゴシック"/>
                <a:cs typeface="Arial" charset="0"/>
              </a:rPr>
              <a:t>are</a:t>
            </a:r>
            <a:r>
              <a:rPr lang="de-DE" sz="1800" b="0" noProof="0" dirty="0" smtClean="0">
                <a:solidFill>
                  <a:schemeClr val="tx1"/>
                </a:solidFill>
                <a:latin typeface="Arial" charset="0"/>
                <a:ea typeface="ＭＳ Ｐゴシック"/>
                <a:cs typeface="Arial" charset="0"/>
              </a:rPr>
              <a:t> </a:t>
            </a:r>
            <a:r>
              <a:rPr lang="de-DE" sz="1800" b="0" noProof="0" dirty="0" err="1" smtClean="0">
                <a:solidFill>
                  <a:schemeClr val="tx1"/>
                </a:solidFill>
                <a:latin typeface="Arial" charset="0"/>
                <a:ea typeface="ＭＳ Ｐゴシック"/>
                <a:cs typeface="Arial" charset="0"/>
              </a:rPr>
              <a:t>pressed</a:t>
            </a:r>
            <a:r>
              <a:rPr lang="de-DE" sz="1800" b="0" noProof="0" dirty="0" smtClean="0">
                <a:solidFill>
                  <a:schemeClr val="tx1"/>
                </a:solidFill>
                <a:latin typeface="Arial" charset="0"/>
                <a:ea typeface="ＭＳ Ｐゴシック"/>
                <a:cs typeface="Arial" charset="0"/>
              </a:rPr>
              <a:t>.</a:t>
            </a:r>
          </a:p>
          <a:p>
            <a:pPr>
              <a:spcBef>
                <a:spcPct val="0"/>
              </a:spcBef>
              <a:defRPr/>
            </a:pPr>
            <a:r>
              <a:rPr lang="de-DE" sz="1800" dirty="0" smtClean="0">
                <a:solidFill>
                  <a:schemeClr val="tx1"/>
                </a:solidFill>
                <a:latin typeface="Arial" charset="0"/>
                <a:ea typeface="ＭＳ Ｐゴシック"/>
                <a:cs typeface="Arial" charset="0"/>
              </a:rPr>
              <a:t>….</a:t>
            </a:r>
          </a:p>
          <a:p>
            <a:pPr>
              <a:spcBef>
                <a:spcPct val="0"/>
              </a:spcBef>
              <a:defRPr/>
            </a:pPr>
            <a:r>
              <a:rPr lang="de-DE" sz="1800" dirty="0" smtClean="0">
                <a:solidFill>
                  <a:srgbClr val="00B050"/>
                </a:solidFill>
                <a:latin typeface="Arial" charset="0"/>
                <a:ea typeface="ＭＳ Ｐゴシック"/>
                <a:cs typeface="Arial" charset="0"/>
              </a:rPr>
              <a:t>Button </a:t>
            </a:r>
            <a:r>
              <a:rPr lang="de-DE" sz="1800" dirty="0" err="1" smtClean="0">
                <a:solidFill>
                  <a:srgbClr val="00B050"/>
                </a:solidFill>
                <a:latin typeface="Arial" charset="0"/>
                <a:ea typeface="ＭＳ Ｐゴシック"/>
                <a:cs typeface="Arial" charset="0"/>
              </a:rPr>
              <a:t>one</a:t>
            </a:r>
            <a:r>
              <a:rPr lang="de-DE" sz="1800" dirty="0" smtClean="0">
                <a:solidFill>
                  <a:srgbClr val="00B050"/>
                </a:solidFill>
                <a:latin typeface="Arial" charset="0"/>
                <a:ea typeface="ＭＳ Ｐゴシック"/>
                <a:cs typeface="Arial" charset="0"/>
              </a:rPr>
              <a:t> </a:t>
            </a:r>
            <a:r>
              <a:rPr lang="de-DE" sz="1800" dirty="0" err="1" smtClean="0">
                <a:solidFill>
                  <a:srgbClr val="00B050"/>
                </a:solidFill>
                <a:latin typeface="Arial" charset="0"/>
                <a:ea typeface="ＭＳ Ｐゴシック"/>
                <a:cs typeface="Arial" charset="0"/>
              </a:rPr>
              <a:t>is</a:t>
            </a:r>
            <a:r>
              <a:rPr lang="de-DE" sz="1800" dirty="0" smtClean="0">
                <a:solidFill>
                  <a:srgbClr val="00B050"/>
                </a:solidFill>
                <a:latin typeface="Arial" charset="0"/>
                <a:ea typeface="ＭＳ Ｐゴシック"/>
                <a:cs typeface="Arial" charset="0"/>
              </a:rPr>
              <a:t> </a:t>
            </a:r>
            <a:r>
              <a:rPr lang="de-DE" sz="1800" dirty="0" err="1" smtClean="0">
                <a:solidFill>
                  <a:srgbClr val="00B050"/>
                </a:solidFill>
                <a:latin typeface="Arial" charset="0"/>
                <a:ea typeface="ＭＳ Ｐゴシック"/>
                <a:cs typeface="Arial" charset="0"/>
              </a:rPr>
              <a:t>pressed</a:t>
            </a:r>
            <a:r>
              <a:rPr lang="de-DE" sz="1800" dirty="0" smtClean="0">
                <a:solidFill>
                  <a:srgbClr val="00B050"/>
                </a:solidFill>
                <a:latin typeface="Arial" charset="0"/>
                <a:ea typeface="ＭＳ Ｐゴシック"/>
                <a:cs typeface="Arial" charset="0"/>
              </a:rPr>
              <a:t>: </a:t>
            </a:r>
            <a:r>
              <a:rPr lang="en-US" sz="1800" dirty="0" smtClean="0">
                <a:solidFill>
                  <a:srgbClr val="00B050"/>
                </a:solidFill>
                <a:latin typeface="Arial" charset="0"/>
                <a:ea typeface="ＭＳ Ｐゴシック"/>
                <a:cs typeface="Arial" charset="0"/>
              </a:rPr>
              <a:t>(~</a:t>
            </a:r>
            <a:r>
              <a:rPr lang="en-US" sz="1800" dirty="0">
                <a:solidFill>
                  <a:srgbClr val="00B050"/>
                </a:solidFill>
                <a:latin typeface="Arial" charset="0"/>
                <a:ea typeface="ＭＳ Ｐゴシック"/>
                <a:cs typeface="Arial" charset="0"/>
              </a:rPr>
              <a:t>PIND &amp; (1&lt;&lt;PD2</a:t>
            </a:r>
            <a:r>
              <a:rPr lang="en-US" sz="1800" dirty="0" smtClean="0">
                <a:solidFill>
                  <a:srgbClr val="00B050"/>
                </a:solidFill>
                <a:latin typeface="Arial" charset="0"/>
                <a:ea typeface="ＭＳ Ｐゴシック"/>
                <a:cs typeface="Arial" charset="0"/>
              </a:rPr>
              <a:t>))</a:t>
            </a:r>
          </a:p>
          <a:p>
            <a:pPr>
              <a:spcBef>
                <a:spcPct val="0"/>
              </a:spcBef>
              <a:defRPr/>
            </a:pPr>
            <a:r>
              <a:rPr lang="de-DE" sz="1800" dirty="0">
                <a:solidFill>
                  <a:srgbClr val="0088C2"/>
                </a:solidFill>
                <a:latin typeface="Arial" charset="0"/>
                <a:ea typeface="ＭＳ Ｐゴシック"/>
                <a:cs typeface="Arial" charset="0"/>
              </a:rPr>
              <a:t>Button </a:t>
            </a:r>
            <a:r>
              <a:rPr lang="de-DE" sz="1800" dirty="0" err="1" smtClean="0">
                <a:solidFill>
                  <a:srgbClr val="0088C2"/>
                </a:solidFill>
                <a:latin typeface="Arial" charset="0"/>
                <a:ea typeface="ＭＳ Ｐゴシック"/>
                <a:cs typeface="Arial" charset="0"/>
              </a:rPr>
              <a:t>two</a:t>
            </a:r>
            <a:r>
              <a:rPr lang="de-DE" sz="1800" dirty="0" smtClean="0">
                <a:solidFill>
                  <a:srgbClr val="0088C2"/>
                </a:solidFill>
                <a:latin typeface="Arial" charset="0"/>
                <a:ea typeface="ＭＳ Ｐゴシック"/>
                <a:cs typeface="Arial" charset="0"/>
              </a:rPr>
              <a:t> </a:t>
            </a:r>
            <a:r>
              <a:rPr lang="de-DE" sz="1800" dirty="0" err="1" smtClean="0">
                <a:solidFill>
                  <a:srgbClr val="0088C2"/>
                </a:solidFill>
                <a:latin typeface="Arial" charset="0"/>
                <a:ea typeface="ＭＳ Ｐゴシック"/>
                <a:cs typeface="Arial" charset="0"/>
              </a:rPr>
              <a:t>is</a:t>
            </a:r>
            <a:r>
              <a:rPr lang="de-DE" sz="1800" dirty="0" smtClean="0">
                <a:solidFill>
                  <a:srgbClr val="0088C2"/>
                </a:solidFill>
                <a:latin typeface="Arial" charset="0"/>
                <a:ea typeface="ＭＳ Ｐゴシック"/>
                <a:cs typeface="Arial" charset="0"/>
              </a:rPr>
              <a:t> </a:t>
            </a:r>
            <a:r>
              <a:rPr lang="de-DE" sz="1800" dirty="0" err="1">
                <a:solidFill>
                  <a:srgbClr val="0088C2"/>
                </a:solidFill>
                <a:latin typeface="Arial" charset="0"/>
                <a:ea typeface="ＭＳ Ｐゴシック"/>
                <a:cs typeface="Arial" charset="0"/>
              </a:rPr>
              <a:t>pressed</a:t>
            </a:r>
            <a:r>
              <a:rPr lang="de-DE" sz="1800" dirty="0">
                <a:solidFill>
                  <a:srgbClr val="0088C2"/>
                </a:solidFill>
                <a:latin typeface="Arial" charset="0"/>
                <a:ea typeface="ＭＳ Ｐゴシック"/>
                <a:cs typeface="Arial" charset="0"/>
              </a:rPr>
              <a:t>: </a:t>
            </a:r>
            <a:r>
              <a:rPr lang="en-US" sz="1800" dirty="0">
                <a:solidFill>
                  <a:srgbClr val="0088C2"/>
                </a:solidFill>
                <a:latin typeface="Arial" charset="0"/>
                <a:ea typeface="ＭＳ Ｐゴシック"/>
                <a:cs typeface="Arial" charset="0"/>
              </a:rPr>
              <a:t>(~PIND &amp; (1&lt;&lt;</a:t>
            </a:r>
            <a:r>
              <a:rPr lang="en-US" sz="1800" dirty="0" smtClean="0">
                <a:solidFill>
                  <a:srgbClr val="0088C2"/>
                </a:solidFill>
                <a:latin typeface="Arial" charset="0"/>
                <a:ea typeface="ＭＳ Ｐゴシック"/>
                <a:cs typeface="Arial" charset="0"/>
              </a:rPr>
              <a:t>PD3))</a:t>
            </a:r>
          </a:p>
          <a:p>
            <a:pPr>
              <a:spcBef>
                <a:spcPct val="0"/>
              </a:spcBef>
              <a:defRPr/>
            </a:pPr>
            <a:r>
              <a:rPr lang="de-DE" sz="1800" noProof="0" dirty="0" smtClean="0">
                <a:solidFill>
                  <a:schemeClr val="tx1"/>
                </a:solidFill>
                <a:latin typeface="Arial" charset="0"/>
                <a:ea typeface="ＭＳ Ｐゴシック"/>
                <a:cs typeface="Arial" charset="0"/>
              </a:rPr>
              <a:t>…</a:t>
            </a:r>
            <a:endParaRPr lang="de-DE" sz="1800" noProof="0" dirty="0">
              <a:solidFill>
                <a:schemeClr val="tx1"/>
              </a:solidFill>
              <a:latin typeface="Arial" charset="0"/>
              <a:ea typeface="ＭＳ Ｐゴシック"/>
              <a:cs typeface="Arial" charset="0"/>
            </a:endParaRPr>
          </a:p>
          <a:p>
            <a:pPr>
              <a:spcBef>
                <a:spcPct val="0"/>
              </a:spcBef>
              <a:defRPr/>
            </a:pPr>
            <a:endParaRPr lang="de-DE" noProof="0" dirty="0" smtClean="0">
              <a:solidFill>
                <a:srgbClr val="FF0000"/>
              </a:solidFill>
              <a:latin typeface="Arial" charset="0"/>
              <a:ea typeface="ＭＳ Ｐゴシック"/>
              <a:cs typeface="Arial" charset="0"/>
            </a:endParaRPr>
          </a:p>
          <a:p>
            <a:pPr>
              <a:spcBef>
                <a:spcPct val="0"/>
              </a:spcBef>
              <a:defRPr/>
            </a:pPr>
            <a:r>
              <a:rPr lang="de-DE" b="0" noProof="0" dirty="0" err="1" smtClean="0">
                <a:solidFill>
                  <a:schemeClr val="tx1"/>
                </a:solidFill>
                <a:latin typeface="Arial" charset="0"/>
                <a:ea typeface="ＭＳ Ｐゴシック"/>
                <a:cs typeface="Arial" charset="0"/>
              </a:rPr>
              <a:t>What</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logical</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operator</a:t>
            </a:r>
            <a:r>
              <a:rPr lang="de-DE" b="0" noProof="0" dirty="0" smtClean="0">
                <a:solidFill>
                  <a:schemeClr val="tx1"/>
                </a:solidFill>
                <a:latin typeface="Arial" charset="0"/>
                <a:ea typeface="ＭＳ Ｐゴシック"/>
                <a:cs typeface="Arial" charset="0"/>
              </a:rPr>
              <a:t> do </a:t>
            </a:r>
            <a:r>
              <a:rPr lang="de-DE" b="0" noProof="0" dirty="0" err="1" smtClean="0">
                <a:solidFill>
                  <a:schemeClr val="tx1"/>
                </a:solidFill>
                <a:latin typeface="Arial" charset="0"/>
                <a:ea typeface="ＭＳ Ｐゴシック"/>
                <a:cs typeface="Arial" charset="0"/>
              </a:rPr>
              <a:t>we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need</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to</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indicate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Either</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one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of</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two</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conditions</a:t>
            </a:r>
            <a:r>
              <a:rPr lang="de-DE" b="0" noProof="0" dirty="0" smtClean="0">
                <a:solidFill>
                  <a:schemeClr val="tx1"/>
                </a:solidFill>
                <a:latin typeface="Arial" charset="0"/>
                <a:ea typeface="ＭＳ Ｐゴシック"/>
                <a:cs typeface="Arial" charset="0"/>
              </a:rPr>
              <a:t>“?</a:t>
            </a:r>
          </a:p>
          <a:p>
            <a:pPr>
              <a:spcBef>
                <a:spcPct val="0"/>
              </a:spcBef>
              <a:defRPr/>
            </a:pPr>
            <a:r>
              <a:rPr lang="de-DE" dirty="0" smtClean="0">
                <a:solidFill>
                  <a:schemeClr val="tx1"/>
                </a:solidFill>
                <a:latin typeface="Arial" charset="0"/>
                <a:ea typeface="ＭＳ Ｐゴシック"/>
                <a:cs typeface="Arial" charset="0"/>
              </a:rPr>
              <a:t>Logical OR: </a:t>
            </a:r>
            <a:r>
              <a:rPr lang="de-DE" dirty="0" smtClean="0">
                <a:solidFill>
                  <a:srgbClr val="FF0000"/>
                </a:solidFill>
                <a:latin typeface="Arial" charset="0"/>
                <a:ea typeface="ＭＳ Ｐゴシック"/>
                <a:cs typeface="Arial" charset="0"/>
              </a:rPr>
              <a:t>||</a:t>
            </a:r>
          </a:p>
          <a:p>
            <a:pPr>
              <a:spcBef>
                <a:spcPct val="0"/>
              </a:spcBef>
              <a:defRPr/>
            </a:pPr>
            <a:endParaRPr lang="de-DE" noProof="0" dirty="0">
              <a:solidFill>
                <a:srgbClr val="FF0000"/>
              </a:solidFill>
              <a:latin typeface="Arial" charset="0"/>
              <a:ea typeface="ＭＳ Ｐゴシック"/>
              <a:cs typeface="Arial" charset="0"/>
            </a:endParaRPr>
          </a:p>
          <a:p>
            <a:pPr>
              <a:spcBef>
                <a:spcPct val="0"/>
              </a:spcBef>
              <a:defRPr/>
            </a:pPr>
            <a:r>
              <a:rPr lang="de-DE" b="0" dirty="0" err="1" smtClean="0">
                <a:solidFill>
                  <a:schemeClr val="tx1"/>
                </a:solidFill>
                <a:latin typeface="Arial" charset="0"/>
                <a:ea typeface="ＭＳ Ｐゴシック"/>
                <a:cs typeface="Arial" charset="0"/>
              </a:rPr>
              <a:t>Therefore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the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behaviour</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of</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new</a:t>
            </a:r>
            <a:r>
              <a:rPr lang="de-DE" b="0" dirty="0" smtClean="0">
                <a:solidFill>
                  <a:schemeClr val="tx1"/>
                </a:solidFill>
                <a:latin typeface="Arial" charset="0"/>
                <a:ea typeface="ＭＳ Ｐゴシック"/>
                <a:cs typeface="Arial" charset="0"/>
              </a:rPr>
              <a:t> LED will </a:t>
            </a:r>
            <a:r>
              <a:rPr lang="de-DE" b="0" dirty="0" err="1" smtClean="0">
                <a:solidFill>
                  <a:schemeClr val="tx1"/>
                </a:solidFill>
                <a:latin typeface="Arial" charset="0"/>
                <a:ea typeface="ＭＳ Ｐゴシック"/>
                <a:cs typeface="Arial" charset="0"/>
              </a:rPr>
              <a:t>depend</a:t>
            </a:r>
            <a:r>
              <a:rPr lang="de-DE" b="0" dirty="0" smtClean="0">
                <a:solidFill>
                  <a:schemeClr val="tx1"/>
                </a:solidFill>
                <a:latin typeface="Arial" charset="0"/>
                <a:ea typeface="ＭＳ Ｐゴシック"/>
                <a:cs typeface="Arial" charset="0"/>
              </a:rPr>
              <a:t> on </a:t>
            </a:r>
            <a:r>
              <a:rPr lang="de-DE" b="0" dirty="0" err="1" smtClean="0">
                <a:solidFill>
                  <a:schemeClr val="tx1"/>
                </a:solidFill>
                <a:latin typeface="Arial" charset="0"/>
                <a:ea typeface="ＭＳ Ｐゴシック"/>
                <a:cs typeface="Arial" charset="0"/>
              </a:rPr>
              <a:t>condition</a:t>
            </a:r>
            <a:endParaRPr lang="de-DE" b="0" dirty="0" smtClean="0">
              <a:solidFill>
                <a:schemeClr val="tx1"/>
              </a:solidFill>
              <a:latin typeface="Arial" charset="0"/>
              <a:ea typeface="ＭＳ Ｐゴシック"/>
              <a:cs typeface="Arial" charset="0"/>
            </a:endParaRPr>
          </a:p>
          <a:p>
            <a:pPr>
              <a:spcBef>
                <a:spcPct val="0"/>
              </a:spcBef>
              <a:defRPr/>
            </a:pPr>
            <a:r>
              <a:rPr lang="de-DE" dirty="0" smtClean="0">
                <a:solidFill>
                  <a:srgbClr val="FF0000"/>
                </a:solidFill>
                <a:latin typeface="Arial" charset="0"/>
                <a:ea typeface="ＭＳ Ｐゴシック"/>
                <a:cs typeface="Arial" charset="0"/>
              </a:rPr>
              <a:t> </a:t>
            </a:r>
            <a:r>
              <a:rPr lang="de-DE" dirty="0" smtClean="0">
                <a:solidFill>
                  <a:schemeClr val="tx1"/>
                </a:solidFill>
                <a:latin typeface="Arial" charset="0"/>
                <a:ea typeface="ＭＳ Ｐゴシック"/>
                <a:cs typeface="Arial" charset="0"/>
              </a:rPr>
              <a:t>( </a:t>
            </a:r>
            <a:r>
              <a:rPr lang="de-DE" dirty="0" smtClean="0">
                <a:solidFill>
                  <a:srgbClr val="00B050"/>
                </a:solidFill>
                <a:latin typeface="Arial" charset="0"/>
                <a:ea typeface="ＭＳ Ｐゴシック"/>
                <a:cs typeface="Arial" charset="0"/>
              </a:rPr>
              <a:t>(~</a:t>
            </a:r>
            <a:r>
              <a:rPr lang="de-DE" dirty="0">
                <a:solidFill>
                  <a:srgbClr val="00B050"/>
                </a:solidFill>
                <a:latin typeface="Arial" charset="0"/>
                <a:ea typeface="ＭＳ Ｐゴシック"/>
                <a:cs typeface="Arial" charset="0"/>
              </a:rPr>
              <a:t>PIND &amp; (1&lt;&lt;PD2)) </a:t>
            </a:r>
            <a:r>
              <a:rPr lang="de-DE" dirty="0" smtClean="0">
                <a:solidFill>
                  <a:srgbClr val="FF0000"/>
                </a:solidFill>
                <a:latin typeface="Arial" charset="0"/>
                <a:ea typeface="ＭＳ Ｐゴシック"/>
                <a:cs typeface="Arial" charset="0"/>
              </a:rPr>
              <a:t>|| </a:t>
            </a:r>
            <a:r>
              <a:rPr lang="de-DE" dirty="0">
                <a:solidFill>
                  <a:srgbClr val="0088C2"/>
                </a:solidFill>
                <a:latin typeface="Arial" charset="0"/>
                <a:ea typeface="ＭＳ Ｐゴシック"/>
                <a:cs typeface="Arial" charset="0"/>
              </a:rPr>
              <a:t>(~PIND &amp; (1&lt;&lt;PD3</a:t>
            </a:r>
            <a:r>
              <a:rPr lang="de-DE" dirty="0" smtClean="0">
                <a:solidFill>
                  <a:srgbClr val="0088C2"/>
                </a:solidFill>
                <a:latin typeface="Arial" charset="0"/>
                <a:ea typeface="ＭＳ Ｐゴシック"/>
                <a:cs typeface="Arial" charset="0"/>
              </a:rPr>
              <a:t>))  </a:t>
            </a:r>
            <a:r>
              <a:rPr lang="de-DE" dirty="0" smtClean="0">
                <a:solidFill>
                  <a:schemeClr val="tx1"/>
                </a:solidFill>
                <a:latin typeface="Arial" charset="0"/>
                <a:ea typeface="ＭＳ Ｐゴシック"/>
                <a:cs typeface="Arial" charset="0"/>
              </a:rPr>
              <a:t>)</a:t>
            </a:r>
            <a:endParaRPr lang="en-GB" noProof="0" dirty="0" smtClean="0">
              <a:solidFill>
                <a:schemeClr val="tx1"/>
              </a:solidFill>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spTree>
    <p:extLst>
      <p:ext uri="{BB962C8B-B14F-4D97-AF65-F5344CB8AC3E}">
        <p14:creationId xmlns:p14="http://schemas.microsoft.com/office/powerpoint/2010/main" val="33426752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noProof="0" dirty="0" smtClean="0">
                <a:latin typeface="Arial" charset="0"/>
                <a:ea typeface="ＭＳ Ｐゴシック"/>
                <a:cs typeface="Arial" charset="0"/>
              </a:rPr>
              <a:t>Independent Task 2: 2</a:t>
            </a:r>
            <a:r>
              <a:rPr lang="en-GB" sz="3200" baseline="30000" noProof="0" dirty="0" smtClean="0">
                <a:latin typeface="Arial" charset="0"/>
                <a:ea typeface="ＭＳ Ｐゴシック"/>
                <a:cs typeface="Arial" charset="0"/>
              </a:rPr>
              <a:t>nd</a:t>
            </a:r>
            <a:r>
              <a:rPr lang="en-GB" sz="3200" noProof="0" dirty="0" smtClean="0">
                <a:latin typeface="Arial" charset="0"/>
                <a:ea typeface="ＭＳ Ｐゴシック"/>
                <a:cs typeface="Arial" charset="0"/>
              </a:rPr>
              <a:t> LED</a:t>
            </a:r>
          </a:p>
        </p:txBody>
      </p:sp>
      <p:sp>
        <p:nvSpPr>
          <p:cNvPr id="3" name="Untertitel 2"/>
          <p:cNvSpPr>
            <a:spLocks noGrp="1"/>
          </p:cNvSpPr>
          <p:nvPr>
            <p:ph type="subTitle" idx="1"/>
          </p:nvPr>
        </p:nvSpPr>
        <p:spPr>
          <a:xfrm>
            <a:off x="526166" y="1089303"/>
            <a:ext cx="9072562" cy="4995648"/>
          </a:xfrm>
        </p:spPr>
        <p:txBody>
          <a:bodyPr>
            <a:normAutofit fontScale="92500"/>
          </a:bodyPr>
          <a:lstStyle/>
          <a:p>
            <a:pPr>
              <a:spcBef>
                <a:spcPct val="0"/>
              </a:spcBef>
              <a:defRPr/>
            </a:pPr>
            <a:r>
              <a:rPr lang="de-DE" b="0" noProof="0" dirty="0" smtClean="0">
                <a:solidFill>
                  <a:schemeClr val="tx1"/>
                </a:solidFill>
                <a:latin typeface="Arial" charset="0"/>
                <a:ea typeface="ＭＳ Ｐゴシック"/>
                <a:cs typeface="Arial" charset="0"/>
              </a:rPr>
              <a:t>So, </a:t>
            </a:r>
            <a:r>
              <a:rPr lang="de-DE" b="0" noProof="0" dirty="0" err="1" smtClean="0">
                <a:solidFill>
                  <a:schemeClr val="tx1"/>
                </a:solidFill>
                <a:latin typeface="Arial" charset="0"/>
                <a:ea typeface="ＭＳ Ｐゴシック"/>
                <a:cs typeface="Arial" charset="0"/>
              </a:rPr>
              <a:t>we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know</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what</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logical</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condition</a:t>
            </a:r>
            <a:r>
              <a:rPr lang="de-DE" b="0" noProof="0" dirty="0" smtClean="0">
                <a:solidFill>
                  <a:schemeClr val="tx1"/>
                </a:solidFill>
                <a:latin typeface="Arial" charset="0"/>
                <a:ea typeface="ＭＳ Ｐゴシック"/>
                <a:cs typeface="Arial" charset="0"/>
              </a:rPr>
              <a:t> will </a:t>
            </a:r>
            <a:r>
              <a:rPr lang="de-DE" b="0" noProof="0" dirty="0" err="1" smtClean="0">
                <a:solidFill>
                  <a:schemeClr val="tx1"/>
                </a:solidFill>
                <a:latin typeface="Arial" charset="0"/>
                <a:ea typeface="ＭＳ Ｐゴシック"/>
                <a:cs typeface="Arial" charset="0"/>
              </a:rPr>
              <a:t>we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use</a:t>
            </a:r>
            <a:r>
              <a:rPr lang="de-DE" b="0" noProof="0" dirty="0" smtClean="0">
                <a:solidFill>
                  <a:schemeClr val="tx1"/>
                </a:solidFill>
                <a:latin typeface="Arial" charset="0"/>
                <a:ea typeface="ＭＳ Ｐゴシック"/>
                <a:cs typeface="Arial" charset="0"/>
              </a:rPr>
              <a:t>.</a:t>
            </a:r>
          </a:p>
          <a:p>
            <a:pPr>
              <a:spcBef>
                <a:spcPct val="0"/>
              </a:spcBef>
              <a:defRPr/>
            </a:pPr>
            <a:r>
              <a:rPr lang="de-DE" b="0" noProof="0" dirty="0" err="1" smtClean="0">
                <a:solidFill>
                  <a:schemeClr val="tx1"/>
                </a:solidFill>
                <a:latin typeface="Arial" charset="0"/>
                <a:ea typeface="ＭＳ Ｐゴシック"/>
                <a:cs typeface="Arial" charset="0"/>
              </a:rPr>
              <a:t>What</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steps</a:t>
            </a:r>
            <a:r>
              <a:rPr lang="de-DE" b="0" noProof="0" dirty="0" smtClean="0">
                <a:solidFill>
                  <a:schemeClr val="tx1"/>
                </a:solidFill>
                <a:latin typeface="Arial" charset="0"/>
                <a:ea typeface="ＭＳ Ｐゴシック"/>
                <a:cs typeface="Arial" charset="0"/>
              </a:rPr>
              <a:t> must </a:t>
            </a:r>
            <a:r>
              <a:rPr lang="de-DE" b="0" noProof="0" dirty="0" err="1" smtClean="0">
                <a:solidFill>
                  <a:schemeClr val="tx1"/>
                </a:solidFill>
                <a:latin typeface="Arial" charset="0"/>
                <a:ea typeface="ＭＳ Ｐゴシック"/>
                <a:cs typeface="Arial" charset="0"/>
              </a:rPr>
              <a:t>be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done</a:t>
            </a:r>
            <a:r>
              <a:rPr lang="de-DE" b="0" noProof="0" dirty="0" smtClean="0">
                <a:solidFill>
                  <a:schemeClr val="tx1"/>
                </a:solidFill>
                <a:latin typeface="Arial" charset="0"/>
                <a:ea typeface="ＭＳ Ｐゴシック"/>
                <a:cs typeface="Arial" charset="0"/>
              </a:rPr>
              <a:t>?</a:t>
            </a:r>
          </a:p>
          <a:p>
            <a:pPr>
              <a:spcBef>
                <a:spcPct val="0"/>
              </a:spcBef>
              <a:defRPr/>
            </a:pPr>
            <a:endParaRPr lang="en-GB" b="0" noProof="0" dirty="0" smtClean="0">
              <a:solidFill>
                <a:schemeClr val="tx1"/>
              </a:solidFill>
              <a:latin typeface="Arial" charset="0"/>
              <a:ea typeface="ＭＳ Ｐゴシック"/>
              <a:cs typeface="Arial" charset="0"/>
            </a:endParaRPr>
          </a:p>
          <a:p>
            <a:pPr marL="457200" indent="-457200">
              <a:spcBef>
                <a:spcPct val="0"/>
              </a:spcBef>
              <a:buAutoNum type="arabicPeriod"/>
              <a:defRPr/>
            </a:pPr>
            <a:r>
              <a:rPr lang="en-GB" b="0" dirty="0">
                <a:solidFill>
                  <a:schemeClr val="tx1"/>
                </a:solidFill>
                <a:latin typeface="Arial" charset="0"/>
                <a:ea typeface="ＭＳ Ｐゴシック"/>
                <a:cs typeface="Arial" charset="0"/>
              </a:rPr>
              <a:t>Connect one more Digital I/O pin to LED</a:t>
            </a:r>
          </a:p>
          <a:p>
            <a:pPr marL="457200" indent="-457200">
              <a:spcBef>
                <a:spcPct val="0"/>
              </a:spcBef>
              <a:buAutoNum type="arabicPeriod"/>
              <a:defRPr/>
            </a:pPr>
            <a:endParaRPr lang="en-GB" b="0" dirty="0">
              <a:solidFill>
                <a:schemeClr val="tx1"/>
              </a:solidFill>
              <a:latin typeface="Arial" charset="0"/>
              <a:ea typeface="ＭＳ Ｐゴシック"/>
              <a:cs typeface="Arial" charset="0"/>
            </a:endParaRPr>
          </a:p>
          <a:p>
            <a:pPr marL="457200" indent="-457200">
              <a:spcBef>
                <a:spcPct val="0"/>
              </a:spcBef>
              <a:buAutoNum type="arabicPeriod"/>
              <a:defRPr/>
            </a:pPr>
            <a:r>
              <a:rPr lang="en-GB" b="0" dirty="0">
                <a:solidFill>
                  <a:schemeClr val="tx1"/>
                </a:solidFill>
                <a:latin typeface="Arial" charset="0"/>
                <a:ea typeface="ＭＳ Ｐゴシック"/>
                <a:cs typeface="Arial" charset="0"/>
              </a:rPr>
              <a:t>Set this pin to Output in your code</a:t>
            </a:r>
          </a:p>
          <a:p>
            <a:pPr marL="457200" indent="-457200">
              <a:spcBef>
                <a:spcPct val="0"/>
              </a:spcBef>
              <a:buAutoNum type="arabicPeriod"/>
              <a:defRPr/>
            </a:pPr>
            <a:endParaRPr lang="en-GB" b="0" dirty="0">
              <a:solidFill>
                <a:schemeClr val="tx1"/>
              </a:solidFill>
              <a:latin typeface="Arial" charset="0"/>
              <a:ea typeface="ＭＳ Ｐゴシック"/>
              <a:cs typeface="Arial" charset="0"/>
            </a:endParaRPr>
          </a:p>
          <a:p>
            <a:pPr marL="457200" indent="-457200">
              <a:spcBef>
                <a:spcPct val="0"/>
              </a:spcBef>
              <a:buAutoNum type="arabicPeriod"/>
              <a:defRPr/>
            </a:pPr>
            <a:r>
              <a:rPr lang="en-GB" b="0" dirty="0">
                <a:solidFill>
                  <a:schemeClr val="tx1"/>
                </a:solidFill>
                <a:latin typeface="Arial" charset="0"/>
                <a:ea typeface="ＭＳ Ｐゴシック"/>
                <a:cs typeface="Arial" charset="0"/>
              </a:rPr>
              <a:t>Make a copy of the whole content of your while(1) loop</a:t>
            </a:r>
          </a:p>
          <a:p>
            <a:pPr marL="457200" indent="-457200">
              <a:spcBef>
                <a:spcPct val="0"/>
              </a:spcBef>
              <a:buAutoNum type="arabicPeriod"/>
              <a:defRPr/>
            </a:pPr>
            <a:endParaRPr lang="en-GB" dirty="0">
              <a:solidFill>
                <a:schemeClr val="tx1"/>
              </a:solidFill>
              <a:latin typeface="Arial" charset="0"/>
              <a:ea typeface="ＭＳ Ｐゴシック"/>
              <a:cs typeface="Arial" charset="0"/>
            </a:endParaRPr>
          </a:p>
          <a:p>
            <a:pPr marL="457200" indent="-457200">
              <a:spcBef>
                <a:spcPct val="0"/>
              </a:spcBef>
              <a:buFont typeface="Arial" charset="0"/>
              <a:buAutoNum type="arabicPeriod"/>
              <a:defRPr/>
            </a:pPr>
            <a:r>
              <a:rPr lang="en-GB" b="0" dirty="0">
                <a:solidFill>
                  <a:schemeClr val="tx1"/>
                </a:solidFill>
                <a:latin typeface="Arial" charset="0"/>
                <a:ea typeface="ＭＳ Ｐゴシック"/>
                <a:cs typeface="Arial" charset="0"/>
              </a:rPr>
              <a:t>In a copy: change logical condition to </a:t>
            </a:r>
            <a:r>
              <a:rPr lang="en-GB" b="0" dirty="0" smtClean="0">
                <a:solidFill>
                  <a:schemeClr val="tx1"/>
                </a:solidFill>
                <a:latin typeface="Arial" charset="0"/>
                <a:ea typeface="ＭＳ Ｐゴシック"/>
                <a:cs typeface="Arial" charset="0"/>
              </a:rPr>
              <a:t/>
            </a:r>
            <a:br>
              <a:rPr lang="en-GB" b="0" dirty="0" smtClean="0">
                <a:solidFill>
                  <a:schemeClr val="tx1"/>
                </a:solidFill>
                <a:latin typeface="Arial" charset="0"/>
                <a:ea typeface="ＭＳ Ｐゴシック"/>
                <a:cs typeface="Arial" charset="0"/>
              </a:rPr>
            </a:br>
            <a:r>
              <a:rPr lang="de-DE" dirty="0" smtClean="0">
                <a:solidFill>
                  <a:schemeClr val="tx1"/>
                </a:solidFill>
                <a:latin typeface="Arial" charset="0"/>
                <a:ea typeface="ＭＳ Ｐゴシック"/>
                <a:cs typeface="Arial" charset="0"/>
              </a:rPr>
              <a:t>( </a:t>
            </a:r>
            <a:r>
              <a:rPr lang="de-DE" dirty="0">
                <a:solidFill>
                  <a:srgbClr val="00B050"/>
                </a:solidFill>
                <a:latin typeface="Arial" charset="0"/>
                <a:ea typeface="ＭＳ Ｐゴシック"/>
                <a:cs typeface="Arial" charset="0"/>
              </a:rPr>
              <a:t>(~PIND &amp; (1&lt;&lt;PD2)) </a:t>
            </a:r>
            <a:r>
              <a:rPr lang="de-DE" dirty="0">
                <a:solidFill>
                  <a:srgbClr val="FF0000"/>
                </a:solidFill>
                <a:latin typeface="Arial" charset="0"/>
                <a:ea typeface="ＭＳ Ｐゴシック"/>
                <a:cs typeface="Arial" charset="0"/>
              </a:rPr>
              <a:t>|| </a:t>
            </a:r>
            <a:r>
              <a:rPr lang="de-DE" dirty="0">
                <a:solidFill>
                  <a:srgbClr val="0088C2"/>
                </a:solidFill>
                <a:latin typeface="Arial" charset="0"/>
                <a:ea typeface="ＭＳ Ｐゴシック"/>
                <a:cs typeface="Arial" charset="0"/>
              </a:rPr>
              <a:t>(~PIND &amp; (1&lt;&lt;PD3))  </a:t>
            </a:r>
            <a:r>
              <a:rPr lang="de-DE" dirty="0">
                <a:solidFill>
                  <a:schemeClr val="tx1"/>
                </a:solidFill>
                <a:latin typeface="Arial" charset="0"/>
                <a:ea typeface="ＭＳ Ｐゴシック"/>
                <a:cs typeface="Arial" charset="0"/>
              </a:rPr>
              <a:t>)</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as</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well</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as</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pin</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number</a:t>
            </a:r>
            <a:r>
              <a:rPr lang="de-DE" b="0" dirty="0">
                <a:solidFill>
                  <a:schemeClr val="tx1"/>
                </a:solidFill>
                <a:latin typeface="Arial" charset="0"/>
                <a:ea typeface="ＭＳ Ｐゴシック"/>
                <a:cs typeface="Arial" charset="0"/>
              </a:rPr>
              <a:t>!</a:t>
            </a:r>
          </a:p>
          <a:p>
            <a:pPr marL="457200" indent="-457200">
              <a:spcBef>
                <a:spcPct val="0"/>
              </a:spcBef>
              <a:buFont typeface="Arial" charset="0"/>
              <a:buAutoNum type="arabicPeriod"/>
              <a:defRPr/>
            </a:pPr>
            <a:endParaRPr lang="en-GB" dirty="0">
              <a:solidFill>
                <a:schemeClr val="tx1"/>
              </a:solidFill>
              <a:latin typeface="Arial" charset="0"/>
              <a:ea typeface="ＭＳ Ｐゴシック"/>
              <a:cs typeface="Arial" charset="0"/>
            </a:endParaRPr>
          </a:p>
          <a:p>
            <a:pPr marL="457200" indent="-457200">
              <a:spcBef>
                <a:spcPct val="0"/>
              </a:spcBef>
              <a:buAutoNum type="arabicPeriod"/>
              <a:defRPr/>
            </a:pPr>
            <a:r>
              <a:rPr lang="en-GB" b="0" dirty="0">
                <a:solidFill>
                  <a:schemeClr val="tx1"/>
                </a:solidFill>
                <a:latin typeface="Arial" charset="0"/>
                <a:ea typeface="ＭＳ Ｐゴシック"/>
                <a:cs typeface="Arial" charset="0"/>
              </a:rPr>
              <a:t>We could also swap the ON/OFF actions again in the copy: this way a YES answer will correspond to light on, and NO to no light.</a:t>
            </a:r>
          </a:p>
          <a:p>
            <a:pPr marL="457200" indent="-457200">
              <a:spcBef>
                <a:spcPct val="0"/>
              </a:spcBef>
              <a:buAutoNum type="arabicPeriod"/>
              <a:defRPr/>
            </a:pPr>
            <a:endParaRPr lang="en-GB" b="0" dirty="0">
              <a:solidFill>
                <a:schemeClr val="tx1"/>
              </a:solidFill>
              <a:latin typeface="Arial" charset="0"/>
              <a:ea typeface="ＭＳ Ｐゴシック"/>
              <a:cs typeface="Arial" charset="0"/>
            </a:endParaRPr>
          </a:p>
          <a:p>
            <a:pPr marL="457200" indent="-457200">
              <a:spcBef>
                <a:spcPct val="0"/>
              </a:spcBef>
              <a:buAutoNum type="arabicPeriod"/>
              <a:defRPr/>
            </a:pPr>
            <a:r>
              <a:rPr lang="en-GB" b="0" dirty="0">
                <a:solidFill>
                  <a:schemeClr val="tx1"/>
                </a:solidFill>
                <a:latin typeface="Arial" charset="0"/>
                <a:ea typeface="ＭＳ Ｐゴシック"/>
                <a:cs typeface="Arial" charset="0"/>
              </a:rPr>
              <a:t>Compile your program and see if it works!</a:t>
            </a:r>
          </a:p>
          <a:p>
            <a:pPr marL="457200" indent="-457200">
              <a:spcBef>
                <a:spcPct val="0"/>
              </a:spcBef>
              <a:buAutoNum type="arabicPeriod"/>
              <a:defRPr/>
            </a:pPr>
            <a:endParaRPr lang="en-GB" noProof="0" dirty="0" smtClean="0">
              <a:solidFill>
                <a:schemeClr val="tx1"/>
              </a:solidFill>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spTree>
    <p:extLst>
      <p:ext uri="{BB962C8B-B14F-4D97-AF65-F5344CB8AC3E}">
        <p14:creationId xmlns:p14="http://schemas.microsoft.com/office/powerpoint/2010/main" val="30606132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noProof="0" dirty="0" smtClean="0">
                <a:latin typeface="Arial" charset="0"/>
                <a:ea typeface="ＭＳ Ｐゴシック"/>
                <a:cs typeface="Arial" charset="0"/>
              </a:rPr>
              <a:t>Independent Task 2: 2</a:t>
            </a:r>
            <a:r>
              <a:rPr lang="en-GB" sz="3200" baseline="30000" noProof="0" dirty="0" smtClean="0">
                <a:latin typeface="Arial" charset="0"/>
                <a:ea typeface="ＭＳ Ｐゴシック"/>
                <a:cs typeface="Arial" charset="0"/>
              </a:rPr>
              <a:t>nd</a:t>
            </a:r>
            <a:r>
              <a:rPr lang="en-GB" sz="3200" noProof="0" dirty="0" smtClean="0">
                <a:latin typeface="Arial" charset="0"/>
                <a:ea typeface="ＭＳ Ｐゴシック"/>
                <a:cs typeface="Arial" charset="0"/>
              </a:rPr>
              <a:t> LED</a:t>
            </a:r>
          </a:p>
        </p:txBody>
      </p:sp>
      <p:sp>
        <p:nvSpPr>
          <p:cNvPr id="3" name="Untertitel 2"/>
          <p:cNvSpPr>
            <a:spLocks noGrp="1"/>
          </p:cNvSpPr>
          <p:nvPr>
            <p:ph type="subTitle" idx="1"/>
          </p:nvPr>
        </p:nvSpPr>
        <p:spPr>
          <a:xfrm>
            <a:off x="526166" y="1089303"/>
            <a:ext cx="9072562" cy="4491577"/>
          </a:xfrm>
        </p:spPr>
        <p:txBody>
          <a:bodyPr>
            <a:normAutofit/>
          </a:bodyPr>
          <a:lstStyle/>
          <a:p>
            <a:pPr>
              <a:spcBef>
                <a:spcPct val="0"/>
              </a:spcBef>
              <a:defRPr/>
            </a:pPr>
            <a:r>
              <a:rPr lang="de-DE" b="0" noProof="0" dirty="0" err="1" smtClean="0">
                <a:solidFill>
                  <a:schemeClr val="tx1"/>
                </a:solidFill>
                <a:latin typeface="Arial" charset="0"/>
                <a:ea typeface="ＭＳ Ｐゴシック"/>
                <a:cs typeface="Arial" charset="0"/>
              </a:rPr>
              <a:t>If</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you</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are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experiencing</a:t>
            </a:r>
            <a:r>
              <a:rPr lang="de-DE" b="0" noProof="0" dirty="0" smtClean="0">
                <a:solidFill>
                  <a:schemeClr val="tx1"/>
                </a:solidFill>
                <a:latin typeface="Arial" charset="0"/>
                <a:ea typeface="ＭＳ Ｐゴシック"/>
                <a:cs typeface="Arial" charset="0"/>
              </a:rPr>
              <a:t> a </a:t>
            </a:r>
            <a:r>
              <a:rPr lang="de-DE" b="0" noProof="0" dirty="0" err="1" smtClean="0">
                <a:solidFill>
                  <a:schemeClr val="tx1"/>
                </a:solidFill>
                <a:latin typeface="Arial" charset="0"/>
                <a:ea typeface="ＭＳ Ｐゴシック"/>
                <a:cs typeface="Arial" charset="0"/>
              </a:rPr>
              <a:t>problem</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compare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your</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code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wit</a:t>
            </a:r>
            <a:r>
              <a:rPr lang="de-DE" b="0" dirty="0" smtClean="0">
                <a:solidFill>
                  <a:schemeClr val="tx1"/>
                </a:solidFill>
                <a:latin typeface="Arial" charset="0"/>
                <a:ea typeface="ＭＳ Ｐゴシック"/>
                <a:cs typeface="Arial" charset="0"/>
              </a:rPr>
              <a:t>h </a:t>
            </a:r>
            <a:r>
              <a:rPr lang="de-DE" b="0" dirty="0" err="1" smtClean="0">
                <a:solidFill>
                  <a:schemeClr val="tx1"/>
                </a:solidFill>
                <a:latin typeface="Arial" charset="0"/>
                <a:ea typeface="ＭＳ Ｐゴシック"/>
                <a:cs typeface="Arial" charset="0"/>
              </a:rPr>
              <a:t>this</a:t>
            </a:r>
            <a:r>
              <a:rPr lang="de-DE" b="0" dirty="0" smtClean="0">
                <a:solidFill>
                  <a:schemeClr val="tx1"/>
                </a:solidFill>
                <a:latin typeface="Arial" charset="0"/>
                <a:ea typeface="ＭＳ Ｐゴシック"/>
                <a:cs typeface="Arial" charset="0"/>
              </a:rPr>
              <a:t>:</a:t>
            </a:r>
            <a:endParaRPr lang="en-GB" b="0" noProof="0" dirty="0" smtClean="0">
              <a:solidFill>
                <a:schemeClr val="tx1"/>
              </a:solidFill>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712" y="1523791"/>
            <a:ext cx="5832810" cy="5324050"/>
          </a:xfrm>
          <a:prstGeom prst="rect">
            <a:avLst/>
          </a:prstGeom>
        </p:spPr>
      </p:pic>
    </p:spTree>
    <p:extLst>
      <p:ext uri="{BB962C8B-B14F-4D97-AF65-F5344CB8AC3E}">
        <p14:creationId xmlns:p14="http://schemas.microsoft.com/office/powerpoint/2010/main" val="33561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noProof="0" dirty="0" smtClean="0">
                <a:latin typeface="Arial" charset="0"/>
                <a:ea typeface="ＭＳ Ｐゴシック"/>
                <a:cs typeface="Arial" charset="0"/>
              </a:rPr>
              <a:t>Independent Task 3: 3</a:t>
            </a:r>
            <a:r>
              <a:rPr lang="en-GB" sz="3200" baseline="30000" noProof="0" dirty="0" smtClean="0">
                <a:latin typeface="Arial" charset="0"/>
                <a:ea typeface="ＭＳ Ｐゴシック"/>
                <a:cs typeface="Arial" charset="0"/>
              </a:rPr>
              <a:t>nd</a:t>
            </a:r>
            <a:r>
              <a:rPr lang="en-GB" sz="3200" noProof="0" dirty="0" smtClean="0">
                <a:latin typeface="Arial" charset="0"/>
                <a:ea typeface="ＭＳ Ｐゴシック"/>
                <a:cs typeface="Arial" charset="0"/>
              </a:rPr>
              <a:t> LED, XOR</a:t>
            </a:r>
          </a:p>
        </p:txBody>
      </p:sp>
      <p:sp>
        <p:nvSpPr>
          <p:cNvPr id="3" name="Untertitel 2"/>
          <p:cNvSpPr>
            <a:spLocks noGrp="1"/>
          </p:cNvSpPr>
          <p:nvPr>
            <p:ph type="subTitle" idx="1"/>
          </p:nvPr>
        </p:nvSpPr>
        <p:spPr>
          <a:xfrm>
            <a:off x="526166" y="1089303"/>
            <a:ext cx="9072562" cy="4995648"/>
          </a:xfrm>
        </p:spPr>
        <p:txBody>
          <a:bodyPr>
            <a:normAutofit/>
          </a:bodyPr>
          <a:lstStyle/>
          <a:p>
            <a:pPr>
              <a:spcBef>
                <a:spcPct val="0"/>
              </a:spcBef>
              <a:defRPr/>
            </a:pPr>
            <a:r>
              <a:rPr lang="de-DE" noProof="0" dirty="0" smtClean="0">
                <a:solidFill>
                  <a:schemeClr val="tx1"/>
                </a:solidFill>
                <a:latin typeface="Arial" charset="0"/>
                <a:ea typeface="ＭＳ Ｐゴシック"/>
                <a:cs typeface="Arial" charset="0"/>
              </a:rPr>
              <a:t>XOR</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is</a:t>
            </a:r>
            <a:r>
              <a:rPr lang="de-DE" b="0" noProof="0" dirty="0" smtClean="0">
                <a:solidFill>
                  <a:schemeClr val="tx1"/>
                </a:solidFill>
                <a:latin typeface="Arial" charset="0"/>
                <a:ea typeface="ＭＳ Ｐゴシック"/>
                <a:cs typeface="Arial" charset="0"/>
              </a:rPr>
              <a:t> </a:t>
            </a:r>
            <a:r>
              <a:rPr lang="de-DE" b="0" dirty="0" smtClean="0">
                <a:solidFill>
                  <a:schemeClr val="tx1"/>
                </a:solidFill>
                <a:latin typeface="Arial" charset="0"/>
                <a:ea typeface="ＭＳ Ｐゴシック"/>
                <a:cs typeface="Arial" charset="0"/>
              </a:rPr>
              <a:t>so-</a:t>
            </a:r>
            <a:r>
              <a:rPr lang="de-DE" b="0" dirty="0" err="1" smtClean="0">
                <a:solidFill>
                  <a:schemeClr val="tx1"/>
                </a:solidFill>
                <a:latin typeface="Arial" charset="0"/>
                <a:ea typeface="ＭＳ Ｐゴシック"/>
                <a:cs typeface="Arial" charset="0"/>
              </a:rPr>
              <a:t>called</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exclusive</a:t>
            </a:r>
            <a:r>
              <a:rPr lang="de-DE" b="0" dirty="0" smtClean="0">
                <a:solidFill>
                  <a:schemeClr val="tx1"/>
                </a:solidFill>
                <a:latin typeface="Arial" charset="0"/>
                <a:ea typeface="ＭＳ Ｐゴシック"/>
                <a:cs typeface="Arial" charset="0"/>
              </a:rPr>
              <a:t> </a:t>
            </a:r>
            <a:r>
              <a:rPr lang="de-DE" dirty="0" smtClean="0">
                <a:solidFill>
                  <a:schemeClr val="tx1"/>
                </a:solidFill>
                <a:latin typeface="Arial" charset="0"/>
                <a:ea typeface="ＭＳ Ｐゴシック"/>
                <a:cs typeface="Arial" charset="0"/>
              </a:rPr>
              <a:t>OR</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It</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is</a:t>
            </a:r>
            <a:r>
              <a:rPr lang="de-DE" b="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true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then</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and</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only</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then</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if</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one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bit</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is</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true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and</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another</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false</a:t>
            </a:r>
            <a:r>
              <a:rPr lang="de-DE" b="0" dirty="0" smtClean="0">
                <a:solidFill>
                  <a:schemeClr val="tx1"/>
                </a:solidFill>
                <a:latin typeface="Arial" charset="0"/>
                <a:ea typeface="ＭＳ Ｐゴシック"/>
                <a:cs typeface="Arial" charset="0"/>
              </a:rPr>
              <a:t>. The </a:t>
            </a:r>
            <a:r>
              <a:rPr lang="de-DE" b="0" dirty="0" err="1" smtClean="0">
                <a:solidFill>
                  <a:schemeClr val="tx1"/>
                </a:solidFill>
                <a:latin typeface="Arial" charset="0"/>
                <a:ea typeface="ＭＳ Ｐゴシック"/>
                <a:cs typeface="Arial" charset="0"/>
              </a:rPr>
              <a:t>easiest</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way</a:t>
            </a:r>
            <a:r>
              <a:rPr lang="de-DE" b="0" dirty="0" smtClean="0">
                <a:solidFill>
                  <a:schemeClr val="tx1"/>
                </a:solidFill>
                <a:latin typeface="Arial" charset="0"/>
                <a:ea typeface="ＭＳ Ｐゴシック"/>
                <a:cs typeface="Arial" charset="0"/>
              </a:rPr>
              <a:t> to check </a:t>
            </a:r>
            <a:r>
              <a:rPr lang="de-DE" b="0" dirty="0" err="1" smtClean="0">
                <a:solidFill>
                  <a:schemeClr val="tx1"/>
                </a:solidFill>
                <a:latin typeface="Arial" charset="0"/>
                <a:ea typeface="ＭＳ Ｐゴシック"/>
                <a:cs typeface="Arial" charset="0"/>
              </a:rPr>
              <a:t>it</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is</a:t>
            </a:r>
            <a:r>
              <a:rPr lang="de-DE" b="0" dirty="0" smtClean="0">
                <a:solidFill>
                  <a:schemeClr val="tx1"/>
                </a:solidFill>
                <a:latin typeface="Arial" charset="0"/>
                <a:ea typeface="ＭＳ Ｐゴシック"/>
                <a:cs typeface="Arial" charset="0"/>
              </a:rPr>
              <a:t>: </a:t>
            </a:r>
            <a:r>
              <a:rPr lang="de-DE" dirty="0" smtClean="0">
                <a:solidFill>
                  <a:schemeClr val="tx1"/>
                </a:solidFill>
                <a:latin typeface="Arial" charset="0"/>
                <a:ea typeface="ＭＳ Ｐゴシック"/>
                <a:cs typeface="Arial" charset="0"/>
              </a:rPr>
              <a:t/>
            </a:r>
            <a:br>
              <a:rPr lang="de-DE" dirty="0" smtClean="0">
                <a:solidFill>
                  <a:schemeClr val="tx1"/>
                </a:solidFill>
                <a:latin typeface="Arial" charset="0"/>
                <a:ea typeface="ＭＳ Ｐゴシック"/>
                <a:cs typeface="Arial" charset="0"/>
              </a:rPr>
            </a:br>
            <a:r>
              <a:rPr lang="de-DE" dirty="0" err="1" smtClean="0">
                <a:solidFill>
                  <a:schemeClr val="tx1"/>
                </a:solidFill>
                <a:latin typeface="Arial" charset="0"/>
                <a:ea typeface="ＭＳ Ｐゴシック"/>
                <a:cs typeface="Arial" charset="0"/>
              </a:rPr>
              <a:t>if</a:t>
            </a:r>
            <a:r>
              <a:rPr lang="de-DE" dirty="0" smtClean="0">
                <a:solidFill>
                  <a:schemeClr val="tx1"/>
                </a:solidFill>
                <a:latin typeface="Arial" charset="0"/>
                <a:ea typeface="ＭＳ Ｐゴシック"/>
                <a:cs typeface="Arial" charset="0"/>
              </a:rPr>
              <a:t> (a!=b), „</a:t>
            </a:r>
            <a:r>
              <a:rPr lang="de-DE" dirty="0" err="1" smtClean="0">
                <a:solidFill>
                  <a:schemeClr val="tx1"/>
                </a:solidFill>
                <a:latin typeface="Arial" charset="0"/>
                <a:ea typeface="ＭＳ Ｐゴシック"/>
                <a:cs typeface="Arial" charset="0"/>
              </a:rPr>
              <a:t>if</a:t>
            </a:r>
            <a:r>
              <a:rPr lang="de-DE" dirty="0" smtClean="0">
                <a:solidFill>
                  <a:schemeClr val="tx1"/>
                </a:solidFill>
                <a:latin typeface="Arial" charset="0"/>
                <a:ea typeface="ＭＳ Ｐゴシック"/>
                <a:cs typeface="Arial" charset="0"/>
              </a:rPr>
              <a:t> </a:t>
            </a:r>
            <a:r>
              <a:rPr lang="de-DE" dirty="0" err="1" smtClean="0">
                <a:solidFill>
                  <a:schemeClr val="tx1"/>
                </a:solidFill>
                <a:latin typeface="Arial" charset="0"/>
                <a:ea typeface="ＭＳ Ｐゴシック"/>
                <a:cs typeface="Arial" charset="0"/>
              </a:rPr>
              <a:t>bit</a:t>
            </a:r>
            <a:r>
              <a:rPr lang="de-DE" dirty="0" smtClean="0">
                <a:solidFill>
                  <a:schemeClr val="tx1"/>
                </a:solidFill>
                <a:latin typeface="Arial" charset="0"/>
                <a:ea typeface="ＭＳ Ｐゴシック"/>
                <a:cs typeface="Arial" charset="0"/>
              </a:rPr>
              <a:t> a </a:t>
            </a:r>
            <a:r>
              <a:rPr lang="de-DE" dirty="0" err="1" smtClean="0">
                <a:solidFill>
                  <a:schemeClr val="tx1"/>
                </a:solidFill>
                <a:latin typeface="Arial" charset="0"/>
                <a:ea typeface="ＭＳ Ｐゴシック"/>
                <a:cs typeface="Arial" charset="0"/>
              </a:rPr>
              <a:t>is</a:t>
            </a:r>
            <a:r>
              <a:rPr lang="de-DE" dirty="0" smtClean="0">
                <a:solidFill>
                  <a:schemeClr val="tx1"/>
                </a:solidFill>
                <a:latin typeface="Arial" charset="0"/>
                <a:ea typeface="ＭＳ Ｐゴシック"/>
                <a:cs typeface="Arial" charset="0"/>
              </a:rPr>
              <a:t> not </a:t>
            </a:r>
            <a:r>
              <a:rPr lang="de-DE" dirty="0" err="1" smtClean="0">
                <a:solidFill>
                  <a:schemeClr val="tx1"/>
                </a:solidFill>
                <a:latin typeface="Arial" charset="0"/>
                <a:ea typeface="ＭＳ Ｐゴシック"/>
                <a:cs typeface="Arial" charset="0"/>
              </a:rPr>
              <a:t>equal</a:t>
            </a:r>
            <a:r>
              <a:rPr lang="de-DE" dirty="0" smtClean="0">
                <a:solidFill>
                  <a:schemeClr val="tx1"/>
                </a:solidFill>
                <a:latin typeface="Arial" charset="0"/>
                <a:ea typeface="ＭＳ Ｐゴシック"/>
                <a:cs typeface="Arial" charset="0"/>
              </a:rPr>
              <a:t> to b“.</a:t>
            </a:r>
          </a:p>
          <a:p>
            <a:pPr>
              <a:spcBef>
                <a:spcPct val="0"/>
              </a:spcBef>
              <a:defRPr/>
            </a:pPr>
            <a:endParaRPr lang="de-DE" dirty="0">
              <a:solidFill>
                <a:schemeClr val="tx1"/>
              </a:solidFill>
              <a:latin typeface="Arial" charset="0"/>
              <a:ea typeface="ＭＳ Ｐゴシック"/>
              <a:cs typeface="Arial" charset="0"/>
            </a:endParaRPr>
          </a:p>
          <a:p>
            <a:pPr>
              <a:spcBef>
                <a:spcPct val="0"/>
              </a:spcBef>
              <a:defRPr/>
            </a:pPr>
            <a:r>
              <a:rPr lang="de-DE" b="0" dirty="0" smtClean="0">
                <a:solidFill>
                  <a:schemeClr val="tx1"/>
                </a:solidFill>
                <a:latin typeface="Arial" charset="0"/>
                <a:ea typeface="ＭＳ Ｐゴシック"/>
                <a:cs typeface="Arial" charset="0"/>
              </a:rPr>
              <a:t>So </a:t>
            </a:r>
            <a:r>
              <a:rPr lang="de-DE" b="0" dirty="0" err="1" smtClean="0">
                <a:solidFill>
                  <a:schemeClr val="tx1"/>
                </a:solidFill>
                <a:latin typeface="Arial" charset="0"/>
                <a:ea typeface="ＭＳ Ｐゴシック"/>
                <a:cs typeface="Arial" charset="0"/>
              </a:rPr>
              <a:t>the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new</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condition</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should</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unite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the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condition</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for</a:t>
            </a:r>
            <a:r>
              <a:rPr lang="de-DE" b="0" dirty="0" smtClean="0">
                <a:solidFill>
                  <a:schemeClr val="tx1"/>
                </a:solidFill>
                <a:latin typeface="Arial" charset="0"/>
                <a:ea typeface="ＭＳ Ｐゴシック"/>
                <a:cs typeface="Arial" charset="0"/>
              </a:rPr>
              <a:t> </a:t>
            </a:r>
            <a:r>
              <a:rPr lang="de-DE" dirty="0" err="1" smtClean="0">
                <a:solidFill>
                  <a:srgbClr val="00B050"/>
                </a:solidFill>
                <a:latin typeface="Arial" charset="0"/>
                <a:ea typeface="ＭＳ Ｐゴシック"/>
                <a:cs typeface="Arial" charset="0"/>
              </a:rPr>
              <a:t>button</a:t>
            </a:r>
            <a:r>
              <a:rPr lang="de-DE" dirty="0" smtClean="0">
                <a:solidFill>
                  <a:srgbClr val="00B050"/>
                </a:solidFill>
                <a:latin typeface="Arial" charset="0"/>
                <a:ea typeface="ＭＳ Ｐゴシック"/>
                <a:cs typeface="Arial" charset="0"/>
              </a:rPr>
              <a:t> 1 </a:t>
            </a:r>
            <a:r>
              <a:rPr lang="de-DE" b="0" dirty="0" err="1" smtClean="0">
                <a:solidFill>
                  <a:schemeClr val="tx1"/>
                </a:solidFill>
                <a:latin typeface="Arial" charset="0"/>
                <a:ea typeface="ＭＳ Ｐゴシック"/>
                <a:cs typeface="Arial" charset="0"/>
              </a:rPr>
              <a:t>to</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be</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pressed</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with</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condition</a:t>
            </a:r>
            <a:r>
              <a:rPr lang="de-DE" b="0" dirty="0" smtClean="0">
                <a:solidFill>
                  <a:schemeClr val="tx1"/>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for</a:t>
            </a:r>
            <a:r>
              <a:rPr lang="de-DE" b="0" dirty="0" smtClean="0">
                <a:solidFill>
                  <a:schemeClr val="tx1"/>
                </a:solidFill>
                <a:latin typeface="Arial" charset="0"/>
                <a:ea typeface="ＭＳ Ｐゴシック"/>
                <a:cs typeface="Arial" charset="0"/>
              </a:rPr>
              <a:t> </a:t>
            </a:r>
            <a:r>
              <a:rPr lang="de-DE" dirty="0" err="1" smtClean="0">
                <a:solidFill>
                  <a:srgbClr val="0088C2"/>
                </a:solidFill>
                <a:latin typeface="Arial" charset="0"/>
                <a:ea typeface="ＭＳ Ｐゴシック"/>
                <a:cs typeface="Arial" charset="0"/>
              </a:rPr>
              <a:t>button</a:t>
            </a:r>
            <a:r>
              <a:rPr lang="de-DE" dirty="0" smtClean="0">
                <a:solidFill>
                  <a:srgbClr val="0088C2"/>
                </a:solidFill>
                <a:latin typeface="Arial" charset="0"/>
                <a:ea typeface="ＭＳ Ｐゴシック"/>
                <a:cs typeface="Arial" charset="0"/>
              </a:rPr>
              <a:t> 2 </a:t>
            </a:r>
            <a:r>
              <a:rPr lang="de-DE" b="0" dirty="0" err="1" smtClean="0">
                <a:solidFill>
                  <a:schemeClr val="tx1"/>
                </a:solidFill>
                <a:latin typeface="Arial" charset="0"/>
                <a:ea typeface="ＭＳ Ｐゴシック"/>
                <a:cs typeface="Arial" charset="0"/>
              </a:rPr>
              <a:t>using</a:t>
            </a:r>
            <a:r>
              <a:rPr lang="de-DE" dirty="0">
                <a:solidFill>
                  <a:schemeClr val="tx1"/>
                </a:solidFill>
                <a:latin typeface="Arial" charset="0"/>
                <a:ea typeface="ＭＳ Ｐゴシック"/>
                <a:cs typeface="Arial" charset="0"/>
              </a:rPr>
              <a:t> </a:t>
            </a:r>
            <a:r>
              <a:rPr lang="de-DE" dirty="0" smtClean="0">
                <a:solidFill>
                  <a:srgbClr val="FF0000"/>
                </a:solidFill>
                <a:latin typeface="Arial" charset="0"/>
                <a:ea typeface="ＭＳ Ｐゴシック"/>
                <a:cs typeface="Arial" charset="0"/>
              </a:rPr>
              <a:t>!= </a:t>
            </a:r>
            <a:r>
              <a:rPr lang="de-DE" b="0" dirty="0" err="1" smtClean="0">
                <a:solidFill>
                  <a:schemeClr val="tx1"/>
                </a:solidFill>
                <a:latin typeface="Arial" charset="0"/>
                <a:ea typeface="ＭＳ Ｐゴシック"/>
                <a:cs typeface="Arial" charset="0"/>
              </a:rPr>
              <a:t>operator</a:t>
            </a:r>
            <a:r>
              <a:rPr lang="de-DE" b="0" dirty="0" smtClean="0">
                <a:solidFill>
                  <a:schemeClr val="tx1"/>
                </a:solidFill>
                <a:latin typeface="Arial" charset="0"/>
                <a:ea typeface="ＭＳ Ｐゴシック"/>
                <a:cs typeface="Arial" charset="0"/>
              </a:rPr>
              <a:t>.</a:t>
            </a:r>
          </a:p>
          <a:p>
            <a:pPr>
              <a:spcBef>
                <a:spcPct val="0"/>
              </a:spcBef>
              <a:defRPr/>
            </a:pPr>
            <a:endParaRPr lang="de-DE" dirty="0">
              <a:solidFill>
                <a:schemeClr val="tx1"/>
              </a:solidFill>
              <a:latin typeface="Arial" charset="0"/>
              <a:ea typeface="ＭＳ Ｐゴシック"/>
              <a:cs typeface="Arial" charset="0"/>
            </a:endParaRPr>
          </a:p>
          <a:p>
            <a:pPr>
              <a:spcBef>
                <a:spcPct val="0"/>
              </a:spcBef>
              <a:defRPr/>
            </a:pPr>
            <a:endParaRPr lang="en-GB" dirty="0">
              <a:solidFill>
                <a:schemeClr val="tx1"/>
              </a:solidFill>
              <a:latin typeface="Arial" charset="0"/>
              <a:ea typeface="ＭＳ Ｐゴシック"/>
              <a:cs typeface="Arial" charset="0"/>
            </a:endParaRPr>
          </a:p>
          <a:p>
            <a:pPr marL="457200" indent="-457200">
              <a:spcBef>
                <a:spcPct val="0"/>
              </a:spcBef>
              <a:buAutoNum type="arabicPeriod"/>
              <a:defRPr/>
            </a:pPr>
            <a:endParaRPr lang="en-GB" noProof="0" dirty="0" smtClean="0">
              <a:solidFill>
                <a:schemeClr val="tx1"/>
              </a:solidFill>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spTree>
    <p:extLst>
      <p:ext uri="{BB962C8B-B14F-4D97-AF65-F5344CB8AC3E}">
        <p14:creationId xmlns:p14="http://schemas.microsoft.com/office/powerpoint/2010/main" val="35615415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Independent Task 3: 3</a:t>
            </a:r>
            <a:r>
              <a:rPr lang="en-GB" sz="3200" baseline="30000" dirty="0">
                <a:latin typeface="Arial" charset="0"/>
                <a:ea typeface="ＭＳ Ｐゴシック"/>
                <a:cs typeface="Arial" charset="0"/>
              </a:rPr>
              <a:t>nd</a:t>
            </a:r>
            <a:r>
              <a:rPr lang="en-GB" sz="3200" dirty="0">
                <a:latin typeface="Arial" charset="0"/>
                <a:ea typeface="ＭＳ Ｐゴシック"/>
                <a:cs typeface="Arial" charset="0"/>
              </a:rPr>
              <a:t> LED, XOR</a:t>
            </a:r>
            <a:endParaRPr lang="en-GB" sz="3200" noProof="0" dirty="0" smtClean="0">
              <a:latin typeface="Arial" charset="0"/>
              <a:ea typeface="ＭＳ Ｐゴシック"/>
              <a:cs typeface="Arial" charset="0"/>
            </a:endParaRPr>
          </a:p>
        </p:txBody>
      </p:sp>
      <p:sp>
        <p:nvSpPr>
          <p:cNvPr id="3" name="Untertitel 2"/>
          <p:cNvSpPr>
            <a:spLocks noGrp="1"/>
          </p:cNvSpPr>
          <p:nvPr>
            <p:ph type="subTitle" idx="1"/>
          </p:nvPr>
        </p:nvSpPr>
        <p:spPr>
          <a:xfrm>
            <a:off x="526166" y="1089303"/>
            <a:ext cx="9072562" cy="4995648"/>
          </a:xfrm>
        </p:spPr>
        <p:txBody>
          <a:bodyPr>
            <a:normAutofit lnSpcReduction="10000"/>
          </a:bodyPr>
          <a:lstStyle/>
          <a:p>
            <a:pPr>
              <a:spcBef>
                <a:spcPct val="0"/>
              </a:spcBef>
              <a:defRPr/>
            </a:pPr>
            <a:r>
              <a:rPr lang="de-DE" b="0" noProof="0" dirty="0" smtClean="0">
                <a:solidFill>
                  <a:schemeClr val="tx1"/>
                </a:solidFill>
                <a:latin typeface="Arial" charset="0"/>
                <a:ea typeface="ＭＳ Ｐゴシック"/>
                <a:cs typeface="Arial" charset="0"/>
              </a:rPr>
              <a:t>So, </a:t>
            </a:r>
            <a:r>
              <a:rPr lang="de-DE" b="0" noProof="0" dirty="0" err="1" smtClean="0">
                <a:solidFill>
                  <a:schemeClr val="tx1"/>
                </a:solidFill>
                <a:latin typeface="Arial" charset="0"/>
                <a:ea typeface="ＭＳ Ｐゴシック"/>
                <a:cs typeface="Arial" charset="0"/>
              </a:rPr>
              <a:t>we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know</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what</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logical</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condition</a:t>
            </a:r>
            <a:r>
              <a:rPr lang="de-DE" b="0" noProof="0" dirty="0" smtClean="0">
                <a:solidFill>
                  <a:schemeClr val="tx1"/>
                </a:solidFill>
                <a:latin typeface="Arial" charset="0"/>
                <a:ea typeface="ＭＳ Ｐゴシック"/>
                <a:cs typeface="Arial" charset="0"/>
              </a:rPr>
              <a:t> will </a:t>
            </a:r>
            <a:r>
              <a:rPr lang="de-DE" b="0" noProof="0" dirty="0" err="1" smtClean="0">
                <a:solidFill>
                  <a:schemeClr val="tx1"/>
                </a:solidFill>
                <a:latin typeface="Arial" charset="0"/>
                <a:ea typeface="ＭＳ Ｐゴシック"/>
                <a:cs typeface="Arial" charset="0"/>
              </a:rPr>
              <a:t>we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use</a:t>
            </a:r>
            <a:r>
              <a:rPr lang="de-DE" b="0" noProof="0" dirty="0" smtClean="0">
                <a:solidFill>
                  <a:schemeClr val="tx1"/>
                </a:solidFill>
                <a:latin typeface="Arial" charset="0"/>
                <a:ea typeface="ＭＳ Ｐゴシック"/>
                <a:cs typeface="Arial" charset="0"/>
              </a:rPr>
              <a:t>.</a:t>
            </a:r>
          </a:p>
          <a:p>
            <a:pPr>
              <a:spcBef>
                <a:spcPct val="0"/>
              </a:spcBef>
              <a:defRPr/>
            </a:pPr>
            <a:r>
              <a:rPr lang="de-DE" b="0" noProof="0" dirty="0" err="1" smtClean="0">
                <a:solidFill>
                  <a:schemeClr val="tx1"/>
                </a:solidFill>
                <a:latin typeface="Arial" charset="0"/>
                <a:ea typeface="ＭＳ Ｐゴシック"/>
                <a:cs typeface="Arial" charset="0"/>
              </a:rPr>
              <a:t>What</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steps</a:t>
            </a:r>
            <a:r>
              <a:rPr lang="de-DE" b="0" noProof="0" dirty="0" smtClean="0">
                <a:solidFill>
                  <a:schemeClr val="tx1"/>
                </a:solidFill>
                <a:latin typeface="Arial" charset="0"/>
                <a:ea typeface="ＭＳ Ｐゴシック"/>
                <a:cs typeface="Arial" charset="0"/>
              </a:rPr>
              <a:t> must </a:t>
            </a:r>
            <a:r>
              <a:rPr lang="de-DE" b="0" noProof="0" dirty="0" err="1" smtClean="0">
                <a:solidFill>
                  <a:schemeClr val="tx1"/>
                </a:solidFill>
                <a:latin typeface="Arial" charset="0"/>
                <a:ea typeface="ＭＳ Ｐゴシック"/>
                <a:cs typeface="Arial" charset="0"/>
              </a:rPr>
              <a:t>be</a:t>
            </a:r>
            <a:r>
              <a:rPr lang="de-DE" b="0" noProof="0" dirty="0" smtClean="0">
                <a:solidFill>
                  <a:schemeClr val="tx1"/>
                </a:solidFill>
                <a:latin typeface="Arial" charset="0"/>
                <a:ea typeface="ＭＳ Ｐゴシック"/>
                <a:cs typeface="Arial" charset="0"/>
              </a:rPr>
              <a:t> </a:t>
            </a:r>
            <a:r>
              <a:rPr lang="de-DE" b="0" noProof="0" dirty="0" err="1" smtClean="0">
                <a:solidFill>
                  <a:schemeClr val="tx1"/>
                </a:solidFill>
                <a:latin typeface="Arial" charset="0"/>
                <a:ea typeface="ＭＳ Ｐゴシック"/>
                <a:cs typeface="Arial" charset="0"/>
              </a:rPr>
              <a:t>done</a:t>
            </a:r>
            <a:r>
              <a:rPr lang="de-DE" b="0" noProof="0" dirty="0" smtClean="0">
                <a:solidFill>
                  <a:schemeClr val="tx1"/>
                </a:solidFill>
                <a:latin typeface="Arial" charset="0"/>
                <a:ea typeface="ＭＳ Ｐゴシック"/>
                <a:cs typeface="Arial" charset="0"/>
              </a:rPr>
              <a:t>?</a:t>
            </a:r>
          </a:p>
          <a:p>
            <a:pPr>
              <a:spcBef>
                <a:spcPct val="0"/>
              </a:spcBef>
              <a:defRPr/>
            </a:pPr>
            <a:endParaRPr lang="en-GB" b="0" noProof="0" dirty="0" smtClean="0">
              <a:solidFill>
                <a:schemeClr val="tx1"/>
              </a:solidFill>
              <a:latin typeface="Arial" charset="0"/>
              <a:ea typeface="ＭＳ Ｐゴシック"/>
              <a:cs typeface="Arial" charset="0"/>
            </a:endParaRPr>
          </a:p>
          <a:p>
            <a:pPr marL="457200" indent="-457200">
              <a:spcBef>
                <a:spcPct val="0"/>
              </a:spcBef>
              <a:buAutoNum type="arabicPeriod"/>
              <a:defRPr/>
            </a:pPr>
            <a:r>
              <a:rPr lang="en-GB" b="0" dirty="0">
                <a:solidFill>
                  <a:schemeClr val="tx1"/>
                </a:solidFill>
                <a:latin typeface="Arial" charset="0"/>
                <a:ea typeface="ＭＳ Ｐゴシック"/>
                <a:cs typeface="Arial" charset="0"/>
              </a:rPr>
              <a:t>Connect one more Digital I/O pin to LED</a:t>
            </a:r>
          </a:p>
          <a:p>
            <a:pPr marL="457200" indent="-457200">
              <a:spcBef>
                <a:spcPct val="0"/>
              </a:spcBef>
              <a:buAutoNum type="arabicPeriod"/>
              <a:defRPr/>
            </a:pPr>
            <a:endParaRPr lang="en-GB" b="0" dirty="0">
              <a:solidFill>
                <a:schemeClr val="tx1"/>
              </a:solidFill>
              <a:latin typeface="Arial" charset="0"/>
              <a:ea typeface="ＭＳ Ｐゴシック"/>
              <a:cs typeface="Arial" charset="0"/>
            </a:endParaRPr>
          </a:p>
          <a:p>
            <a:pPr marL="457200" indent="-457200">
              <a:spcBef>
                <a:spcPct val="0"/>
              </a:spcBef>
              <a:buAutoNum type="arabicPeriod"/>
              <a:defRPr/>
            </a:pPr>
            <a:r>
              <a:rPr lang="en-GB" b="0" dirty="0">
                <a:solidFill>
                  <a:schemeClr val="tx1"/>
                </a:solidFill>
                <a:latin typeface="Arial" charset="0"/>
                <a:ea typeface="ＭＳ Ｐゴシック"/>
                <a:cs typeface="Arial" charset="0"/>
              </a:rPr>
              <a:t>Set this pin to Output in your code</a:t>
            </a:r>
          </a:p>
          <a:p>
            <a:pPr marL="457200" indent="-457200">
              <a:spcBef>
                <a:spcPct val="0"/>
              </a:spcBef>
              <a:buAutoNum type="arabicPeriod"/>
              <a:defRPr/>
            </a:pPr>
            <a:endParaRPr lang="en-GB" b="0" dirty="0">
              <a:solidFill>
                <a:schemeClr val="tx1"/>
              </a:solidFill>
              <a:latin typeface="Arial" charset="0"/>
              <a:ea typeface="ＭＳ Ｐゴシック"/>
              <a:cs typeface="Arial" charset="0"/>
            </a:endParaRPr>
          </a:p>
          <a:p>
            <a:pPr marL="457200" indent="-457200">
              <a:spcBef>
                <a:spcPct val="0"/>
              </a:spcBef>
              <a:buAutoNum type="arabicPeriod"/>
              <a:defRPr/>
            </a:pPr>
            <a:r>
              <a:rPr lang="en-GB" b="0" dirty="0">
                <a:solidFill>
                  <a:schemeClr val="tx1"/>
                </a:solidFill>
                <a:latin typeface="Arial" charset="0"/>
                <a:ea typeface="ＭＳ Ｐゴシック"/>
                <a:cs typeface="Arial" charset="0"/>
              </a:rPr>
              <a:t>Make </a:t>
            </a:r>
            <a:r>
              <a:rPr lang="en-GB" b="0" dirty="0" smtClean="0">
                <a:solidFill>
                  <a:schemeClr val="tx1"/>
                </a:solidFill>
                <a:latin typeface="Arial" charset="0"/>
                <a:ea typeface="ＭＳ Ｐゴシック"/>
                <a:cs typeface="Arial" charset="0"/>
              </a:rPr>
              <a:t>one more </a:t>
            </a:r>
            <a:r>
              <a:rPr lang="en-GB" b="0" dirty="0">
                <a:solidFill>
                  <a:schemeClr val="tx1"/>
                </a:solidFill>
                <a:latin typeface="Arial" charset="0"/>
                <a:ea typeface="ＭＳ Ｐゴシック"/>
                <a:cs typeface="Arial" charset="0"/>
              </a:rPr>
              <a:t>copy of the </a:t>
            </a:r>
            <a:r>
              <a:rPr lang="en-GB" b="0" dirty="0" smtClean="0">
                <a:solidFill>
                  <a:schemeClr val="tx1"/>
                </a:solidFill>
                <a:latin typeface="Arial" charset="0"/>
                <a:ea typeface="ＭＳ Ｐゴシック"/>
                <a:cs typeface="Arial" charset="0"/>
              </a:rPr>
              <a:t>condition/action block in your while(1) loop.</a:t>
            </a:r>
            <a:endParaRPr lang="en-GB" b="0" dirty="0">
              <a:solidFill>
                <a:schemeClr val="tx1"/>
              </a:solidFill>
              <a:latin typeface="Arial" charset="0"/>
              <a:ea typeface="ＭＳ Ｐゴシック"/>
              <a:cs typeface="Arial" charset="0"/>
            </a:endParaRPr>
          </a:p>
          <a:p>
            <a:pPr marL="457200" indent="-457200">
              <a:spcBef>
                <a:spcPct val="0"/>
              </a:spcBef>
              <a:buAutoNum type="arabicPeriod"/>
              <a:defRPr/>
            </a:pPr>
            <a:endParaRPr lang="en-GB" b="0" dirty="0">
              <a:solidFill>
                <a:schemeClr val="tx1"/>
              </a:solidFill>
              <a:latin typeface="Arial" charset="0"/>
              <a:ea typeface="ＭＳ Ｐゴシック"/>
              <a:cs typeface="Arial" charset="0"/>
            </a:endParaRPr>
          </a:p>
          <a:p>
            <a:pPr marL="457200" indent="-457200">
              <a:spcBef>
                <a:spcPct val="0"/>
              </a:spcBef>
              <a:buFont typeface="Arial" charset="0"/>
              <a:buAutoNum type="arabicPeriod"/>
              <a:defRPr/>
            </a:pPr>
            <a:r>
              <a:rPr lang="en-GB" b="0" dirty="0">
                <a:solidFill>
                  <a:schemeClr val="tx1"/>
                </a:solidFill>
                <a:latin typeface="Arial" charset="0"/>
                <a:ea typeface="ＭＳ Ｐゴシック"/>
                <a:cs typeface="Arial" charset="0"/>
              </a:rPr>
              <a:t>In a copy: change logical condition to </a:t>
            </a:r>
            <a:r>
              <a:rPr lang="de-DE" dirty="0">
                <a:solidFill>
                  <a:schemeClr val="tx1"/>
                </a:solidFill>
                <a:latin typeface="Arial" charset="0"/>
                <a:ea typeface="ＭＳ Ｐゴシック"/>
                <a:cs typeface="Arial" charset="0"/>
              </a:rPr>
              <a:t>( </a:t>
            </a:r>
            <a:r>
              <a:rPr lang="de-DE" dirty="0">
                <a:solidFill>
                  <a:srgbClr val="00B050"/>
                </a:solidFill>
                <a:latin typeface="Arial" charset="0"/>
                <a:ea typeface="ＭＳ Ｐゴシック"/>
                <a:cs typeface="Arial" charset="0"/>
              </a:rPr>
              <a:t>(~PIND &amp; (1&lt;&lt;PD2)) </a:t>
            </a:r>
            <a:r>
              <a:rPr lang="de-DE" dirty="0" smtClean="0">
                <a:solidFill>
                  <a:srgbClr val="FF0000"/>
                </a:solidFill>
                <a:latin typeface="Arial" charset="0"/>
                <a:ea typeface="ＭＳ Ｐゴシック"/>
                <a:cs typeface="Arial" charset="0"/>
              </a:rPr>
              <a:t>!= </a:t>
            </a:r>
            <a:r>
              <a:rPr lang="de-DE" dirty="0">
                <a:solidFill>
                  <a:srgbClr val="0088C2"/>
                </a:solidFill>
                <a:latin typeface="Arial" charset="0"/>
                <a:ea typeface="ＭＳ Ｐゴシック"/>
                <a:cs typeface="Arial" charset="0"/>
              </a:rPr>
              <a:t>(~PIND &amp; (1&lt;&lt;PD3))  </a:t>
            </a:r>
            <a:r>
              <a:rPr lang="de-DE" dirty="0">
                <a:solidFill>
                  <a:schemeClr val="tx1"/>
                </a:solidFill>
                <a:latin typeface="Arial" charset="0"/>
                <a:ea typeface="ＭＳ Ｐゴシック"/>
                <a:cs typeface="Arial" charset="0"/>
              </a:rPr>
              <a:t>)</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as</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well</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as</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pin</a:t>
            </a:r>
            <a:r>
              <a:rPr lang="de-DE" b="0" dirty="0">
                <a:solidFill>
                  <a:schemeClr val="tx1"/>
                </a:solidFill>
                <a:latin typeface="Arial" charset="0"/>
                <a:ea typeface="ＭＳ Ｐゴシック"/>
                <a:cs typeface="Arial" charset="0"/>
              </a:rPr>
              <a:t> </a:t>
            </a:r>
            <a:r>
              <a:rPr lang="de-DE" b="0" dirty="0" err="1">
                <a:solidFill>
                  <a:schemeClr val="tx1"/>
                </a:solidFill>
                <a:latin typeface="Arial" charset="0"/>
                <a:ea typeface="ＭＳ Ｐゴシック"/>
                <a:cs typeface="Arial" charset="0"/>
              </a:rPr>
              <a:t>number</a:t>
            </a:r>
            <a:r>
              <a:rPr lang="de-DE" b="0" dirty="0">
                <a:solidFill>
                  <a:schemeClr val="tx1"/>
                </a:solidFill>
                <a:latin typeface="Arial" charset="0"/>
                <a:ea typeface="ＭＳ Ｐゴシック"/>
                <a:cs typeface="Arial" charset="0"/>
              </a:rPr>
              <a:t>!</a:t>
            </a:r>
          </a:p>
          <a:p>
            <a:pPr marL="457200" indent="-457200">
              <a:spcBef>
                <a:spcPct val="0"/>
              </a:spcBef>
              <a:buFont typeface="Arial" charset="0"/>
              <a:buAutoNum type="arabicPeriod"/>
              <a:defRPr/>
            </a:pPr>
            <a:endParaRPr lang="en-GB" b="0" dirty="0">
              <a:solidFill>
                <a:schemeClr val="tx1"/>
              </a:solidFill>
              <a:latin typeface="Arial" charset="0"/>
              <a:ea typeface="ＭＳ Ｐゴシック"/>
              <a:cs typeface="Arial" charset="0"/>
            </a:endParaRPr>
          </a:p>
          <a:p>
            <a:pPr marL="457200" indent="-457200">
              <a:spcBef>
                <a:spcPct val="0"/>
              </a:spcBef>
              <a:buAutoNum type="arabicPeriod"/>
              <a:defRPr/>
            </a:pPr>
            <a:r>
              <a:rPr lang="en-GB" b="0" dirty="0" smtClean="0">
                <a:solidFill>
                  <a:schemeClr val="tx1"/>
                </a:solidFill>
                <a:latin typeface="Arial" charset="0"/>
                <a:ea typeface="ＭＳ Ｐゴシック"/>
                <a:cs typeface="Arial" charset="0"/>
              </a:rPr>
              <a:t>Ensure right ON and OFF actions.</a:t>
            </a:r>
            <a:endParaRPr lang="en-GB" b="0" dirty="0">
              <a:solidFill>
                <a:schemeClr val="tx1"/>
              </a:solidFill>
              <a:latin typeface="Arial" charset="0"/>
              <a:ea typeface="ＭＳ Ｐゴシック"/>
              <a:cs typeface="Arial" charset="0"/>
            </a:endParaRPr>
          </a:p>
          <a:p>
            <a:pPr marL="457200" indent="-457200">
              <a:spcBef>
                <a:spcPct val="0"/>
              </a:spcBef>
              <a:buAutoNum type="arabicPeriod"/>
              <a:defRPr/>
            </a:pPr>
            <a:endParaRPr lang="en-GB" b="0" dirty="0">
              <a:solidFill>
                <a:schemeClr val="tx1"/>
              </a:solidFill>
              <a:latin typeface="Arial" charset="0"/>
              <a:ea typeface="ＭＳ Ｐゴシック"/>
              <a:cs typeface="Arial" charset="0"/>
            </a:endParaRPr>
          </a:p>
          <a:p>
            <a:pPr marL="457200" indent="-457200">
              <a:spcBef>
                <a:spcPct val="0"/>
              </a:spcBef>
              <a:buAutoNum type="arabicPeriod"/>
              <a:defRPr/>
            </a:pPr>
            <a:r>
              <a:rPr lang="en-GB" b="0" dirty="0">
                <a:solidFill>
                  <a:schemeClr val="tx1"/>
                </a:solidFill>
                <a:latin typeface="Arial" charset="0"/>
                <a:ea typeface="ＭＳ Ｐゴシック"/>
                <a:cs typeface="Arial" charset="0"/>
              </a:rPr>
              <a:t>Compile your program and see if it works!</a:t>
            </a:r>
          </a:p>
          <a:p>
            <a:pPr marL="457200" indent="-457200">
              <a:spcBef>
                <a:spcPct val="0"/>
              </a:spcBef>
              <a:buAutoNum type="arabicPeriod"/>
              <a:defRPr/>
            </a:pPr>
            <a:endParaRPr lang="en-GB" noProof="0" dirty="0" smtClean="0">
              <a:solidFill>
                <a:schemeClr val="tx1"/>
              </a:solidFill>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spTree>
    <p:extLst>
      <p:ext uri="{BB962C8B-B14F-4D97-AF65-F5344CB8AC3E}">
        <p14:creationId xmlns:p14="http://schemas.microsoft.com/office/powerpoint/2010/main" val="29308079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el 1"/>
          <p:cNvSpPr>
            <a:spLocks noGrp="1"/>
          </p:cNvSpPr>
          <p:nvPr>
            <p:ph type="title"/>
          </p:nvPr>
        </p:nvSpPr>
        <p:spPr>
          <a:xfrm>
            <a:off x="523936" y="-1252712"/>
            <a:ext cx="9072562" cy="2020887"/>
          </a:xfrm>
        </p:spPr>
        <p:txBody>
          <a:bodyPr/>
          <a:lstStyle/>
          <a:p>
            <a:r>
              <a:rPr lang="en-GB" sz="3200" dirty="0">
                <a:latin typeface="Arial" charset="0"/>
                <a:ea typeface="ＭＳ Ｐゴシック"/>
                <a:cs typeface="Arial" charset="0"/>
              </a:rPr>
              <a:t>Independent Task 3: 3</a:t>
            </a:r>
            <a:r>
              <a:rPr lang="en-GB" sz="3200" baseline="30000" dirty="0">
                <a:latin typeface="Arial" charset="0"/>
                <a:ea typeface="ＭＳ Ｐゴシック"/>
                <a:cs typeface="Arial" charset="0"/>
              </a:rPr>
              <a:t>nd</a:t>
            </a:r>
            <a:r>
              <a:rPr lang="en-GB" sz="3200" dirty="0">
                <a:latin typeface="Arial" charset="0"/>
                <a:ea typeface="ＭＳ Ｐゴシック"/>
                <a:cs typeface="Arial" charset="0"/>
              </a:rPr>
              <a:t> LED, XOR</a:t>
            </a:r>
            <a:endParaRPr lang="en-GB" sz="3200" noProof="0" dirty="0" smtClean="0">
              <a:latin typeface="Arial" charset="0"/>
              <a:ea typeface="ＭＳ Ｐゴシック"/>
              <a:cs typeface="Arial" charset="0"/>
            </a:endParaRPr>
          </a:p>
        </p:txBody>
      </p:sp>
      <p:sp>
        <p:nvSpPr>
          <p:cNvPr id="15364" name="Fußzeilenplatzhalter 5"/>
          <p:cNvSpPr>
            <a:spLocks noGrp="1"/>
          </p:cNvSpPr>
          <p:nvPr>
            <p:ph type="ftr" sz="quarter" idx="12"/>
          </p:nvPr>
        </p:nvSpPr>
        <p:spPr bwMode="auto">
          <a:noFill/>
          <a:ln>
            <a:miter lim="800000"/>
            <a:headEnd/>
            <a:tailEnd/>
          </a:ln>
        </p:spPr>
        <p:txBody>
          <a:bodyPr/>
          <a:lstStyle/>
          <a:p>
            <a:r>
              <a:rPr lang="en-GB" smtClean="0">
                <a:cs typeface="ＭＳ Ｐゴシック"/>
              </a:rPr>
              <a:t>Prof. Dr.-Ing. Ivan Volosyak</a:t>
            </a:r>
          </a:p>
        </p:txBody>
      </p:sp>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2" y="800143"/>
            <a:ext cx="6336880" cy="6072278"/>
          </a:xfrm>
          <a:prstGeom prst="rect">
            <a:avLst/>
          </a:prstGeom>
        </p:spPr>
      </p:pic>
    </p:spTree>
    <p:extLst>
      <p:ext uri="{BB962C8B-B14F-4D97-AF65-F5344CB8AC3E}">
        <p14:creationId xmlns:p14="http://schemas.microsoft.com/office/powerpoint/2010/main" val="19296435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el 5"/>
          <p:cNvSpPr>
            <a:spLocks noGrp="1"/>
          </p:cNvSpPr>
          <p:nvPr>
            <p:ph type="title" idx="4294967295"/>
          </p:nvPr>
        </p:nvSpPr>
        <p:spPr/>
        <p:txBody>
          <a:bodyPr/>
          <a:lstStyle/>
          <a:p>
            <a:r>
              <a:rPr lang="en-GB" noProof="0" dirty="0" smtClean="0">
                <a:latin typeface="Arial" charset="0"/>
                <a:ea typeface="ＭＳ Ｐゴシック"/>
                <a:cs typeface="Arial" charset="0"/>
              </a:rPr>
              <a:t>How does a </a:t>
            </a:r>
            <a:r>
              <a:rPr lang="en-GB" noProof="0" dirty="0" err="1" smtClean="0">
                <a:latin typeface="Arial" charset="0"/>
                <a:ea typeface="ＭＳ Ｐゴシック"/>
                <a:cs typeface="Arial" charset="0"/>
              </a:rPr>
              <a:t>μC</a:t>
            </a:r>
            <a:r>
              <a:rPr lang="en-GB" noProof="0" dirty="0" smtClean="0">
                <a:latin typeface="Arial" charset="0"/>
                <a:ea typeface="ＭＳ Ｐゴシック"/>
                <a:cs typeface="Arial" charset="0"/>
              </a:rPr>
              <a:t> know when to respond to an input?</a:t>
            </a:r>
          </a:p>
        </p:txBody>
      </p:sp>
      <p:sp>
        <p:nvSpPr>
          <p:cNvPr id="24578"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sp>
        <p:nvSpPr>
          <p:cNvPr id="24581" name="Inhaltsplatzhalter 1"/>
          <p:cNvSpPr>
            <a:spLocks/>
          </p:cNvSpPr>
          <p:nvPr/>
        </p:nvSpPr>
        <p:spPr bwMode="auto">
          <a:xfrm>
            <a:off x="503238" y="1770063"/>
            <a:ext cx="9072562" cy="5035550"/>
          </a:xfrm>
          <a:prstGeom prst="rect">
            <a:avLst/>
          </a:prstGeom>
          <a:noFill/>
          <a:ln w="9525">
            <a:noFill/>
            <a:miter lim="800000"/>
            <a:headEnd/>
            <a:tailEnd/>
          </a:ln>
        </p:spPr>
        <p:txBody>
          <a:bodyPr lIns="0" tIns="0" rIns="0" bIns="0"/>
          <a:lstStyle/>
          <a:p>
            <a:pPr marL="590550" indent="-590550"/>
            <a:r>
              <a:rPr lang="en-GB" sz="2000" dirty="0">
                <a:latin typeface="Arial" charset="0"/>
              </a:rPr>
              <a:t>There are two opposite ways of handling this. Suppose that I am writing</a:t>
            </a:r>
          </a:p>
          <a:p>
            <a:pPr marL="590550" indent="-590550"/>
            <a:r>
              <a:rPr lang="en-GB" sz="2000" dirty="0">
                <a:latin typeface="Arial" charset="0"/>
              </a:rPr>
              <a:t>lectures at home one evening while waiting for my </a:t>
            </a:r>
            <a:r>
              <a:rPr lang="en-GB" sz="2000" dirty="0" smtClean="0">
                <a:latin typeface="Arial" charset="0"/>
              </a:rPr>
              <a:t>wife </a:t>
            </a:r>
            <a:r>
              <a:rPr lang="en-GB" sz="2000" dirty="0">
                <a:latin typeface="Arial" charset="0"/>
              </a:rPr>
              <a:t>to return. (She</a:t>
            </a:r>
          </a:p>
          <a:p>
            <a:pPr marL="590550" indent="-590550"/>
            <a:r>
              <a:rPr lang="en-GB" sz="2000" dirty="0">
                <a:latin typeface="Arial" charset="0"/>
              </a:rPr>
              <a:t>has lost her key so I need to unlock the door for </a:t>
            </a:r>
            <a:r>
              <a:rPr lang="en-GB" sz="2000" dirty="0" smtClean="0">
                <a:latin typeface="Arial" charset="0"/>
              </a:rPr>
              <a:t>her). </a:t>
            </a:r>
            <a:r>
              <a:rPr lang="en-GB" sz="2000" dirty="0">
                <a:latin typeface="Arial" charset="0"/>
              </a:rPr>
              <a:t>I could do two things:</a:t>
            </a:r>
          </a:p>
          <a:p>
            <a:pPr marL="590550" indent="-590550"/>
            <a:r>
              <a:rPr lang="en-GB" sz="2000" dirty="0">
                <a:latin typeface="Arial" charset="0"/>
              </a:rPr>
              <a:t>	• I go and check to see if she is waiting outside the door after every</a:t>
            </a:r>
          </a:p>
          <a:p>
            <a:pPr marL="590550" indent="-590550"/>
            <a:r>
              <a:rPr lang="en-GB" sz="2000" dirty="0">
                <a:latin typeface="Arial" charset="0"/>
              </a:rPr>
              <a:t>	</a:t>
            </a:r>
            <a:r>
              <a:rPr lang="en-GB" sz="2000" dirty="0" smtClean="0">
                <a:latin typeface="Arial" charset="0"/>
              </a:rPr>
              <a:t>      page </a:t>
            </a:r>
            <a:r>
              <a:rPr lang="en-GB" sz="2000" dirty="0">
                <a:latin typeface="Arial" charset="0"/>
              </a:rPr>
              <a:t>of notes. This is called </a:t>
            </a:r>
            <a:r>
              <a:rPr lang="en-GB" sz="2000" b="1" dirty="0">
                <a:latin typeface="Arial" charset="0"/>
              </a:rPr>
              <a:t>polling</a:t>
            </a:r>
            <a:r>
              <a:rPr lang="en-GB" sz="2000" dirty="0">
                <a:latin typeface="Arial" charset="0"/>
              </a:rPr>
              <a:t>.</a:t>
            </a:r>
          </a:p>
          <a:p>
            <a:pPr marL="590550" indent="-590550"/>
            <a:r>
              <a:rPr lang="en-GB" sz="2000" dirty="0">
                <a:latin typeface="Arial" charset="0"/>
              </a:rPr>
              <a:t>	• I carry on writing lectures until </a:t>
            </a:r>
            <a:r>
              <a:rPr lang="en-GB" sz="2000" b="1" dirty="0">
                <a:latin typeface="Arial" charset="0"/>
              </a:rPr>
              <a:t>interrupted </a:t>
            </a:r>
            <a:r>
              <a:rPr lang="en-GB" sz="2000" dirty="0">
                <a:latin typeface="Arial" charset="0"/>
              </a:rPr>
              <a:t>by the door bell. I finish </a:t>
            </a:r>
            <a:br>
              <a:rPr lang="en-GB" sz="2000" dirty="0">
                <a:latin typeface="Arial" charset="0"/>
              </a:rPr>
            </a:br>
            <a:r>
              <a:rPr lang="en-GB" sz="2000" dirty="0">
                <a:latin typeface="Arial" charset="0"/>
              </a:rPr>
              <a:t>	the sentence in my lecture notes so that I can resume them easily, and</a:t>
            </a:r>
          </a:p>
          <a:p>
            <a:pPr marL="590550" indent="-590550"/>
            <a:r>
              <a:rPr lang="en-GB" sz="2000" dirty="0">
                <a:latin typeface="Arial" charset="0"/>
              </a:rPr>
              <a:t>	</a:t>
            </a:r>
            <a:r>
              <a:rPr lang="en-GB" sz="2000" dirty="0" smtClean="0">
                <a:latin typeface="Arial" charset="0"/>
              </a:rPr>
              <a:t>      only </a:t>
            </a:r>
            <a:r>
              <a:rPr lang="en-GB" sz="2000" dirty="0">
                <a:latin typeface="Arial" charset="0"/>
              </a:rPr>
              <a:t>then go to let her in. Afterwards, I return to writing lectures.</a:t>
            </a:r>
          </a:p>
          <a:p>
            <a:pPr marL="590550" indent="-590550"/>
            <a:r>
              <a:rPr lang="en-GB" sz="2000" dirty="0">
                <a:latin typeface="Arial" charset="0"/>
              </a:rPr>
              <a:t>These two methods are widely used and have advantages in different</a:t>
            </a:r>
          </a:p>
          <a:p>
            <a:pPr marL="590550" indent="-590550"/>
            <a:r>
              <a:rPr lang="en-GB" sz="2000" dirty="0">
                <a:latin typeface="Arial" charset="0"/>
              </a:rPr>
              <a:t>circumstances. (The choice is clear for this example!)</a:t>
            </a:r>
          </a:p>
          <a:p>
            <a:pPr marL="590550" indent="-590550"/>
            <a:r>
              <a:rPr lang="en-GB" sz="2000" dirty="0">
                <a:latin typeface="Arial" charset="0"/>
              </a:rPr>
              <a:t>	• </a:t>
            </a:r>
            <a:r>
              <a:rPr lang="en-GB" sz="2000" b="1" dirty="0">
                <a:latin typeface="Arial" charset="0"/>
              </a:rPr>
              <a:t>Polling </a:t>
            </a:r>
            <a:r>
              <a:rPr lang="en-GB" sz="2000" dirty="0">
                <a:latin typeface="Arial" charset="0"/>
              </a:rPr>
              <a:t>is simpler to program because everything is predictable, and is</a:t>
            </a:r>
          </a:p>
          <a:p>
            <a:pPr marL="590550" indent="-590550"/>
            <a:r>
              <a:rPr lang="en-GB" sz="2000" dirty="0">
                <a:latin typeface="Arial" charset="0"/>
              </a:rPr>
              <a:t>	</a:t>
            </a:r>
            <a:r>
              <a:rPr lang="en-GB" sz="2000" dirty="0" smtClean="0">
                <a:latin typeface="Arial" charset="0"/>
              </a:rPr>
              <a:t>      more </a:t>
            </a:r>
            <a:r>
              <a:rPr lang="en-GB" sz="2000" dirty="0">
                <a:latin typeface="Arial" charset="0"/>
              </a:rPr>
              <a:t>efficient for handling frequent events.</a:t>
            </a:r>
          </a:p>
          <a:p>
            <a:pPr marL="590550" indent="-590550"/>
            <a:r>
              <a:rPr lang="en-GB" sz="2000" dirty="0">
                <a:latin typeface="Arial" charset="0"/>
              </a:rPr>
              <a:t>	• </a:t>
            </a:r>
            <a:r>
              <a:rPr lang="en-GB" sz="2000" b="1" dirty="0">
                <a:latin typeface="Arial" charset="0"/>
              </a:rPr>
              <a:t>Interrupts </a:t>
            </a:r>
            <a:r>
              <a:rPr lang="en-GB" sz="2000" dirty="0">
                <a:latin typeface="Arial" charset="0"/>
              </a:rPr>
              <a:t>are tricky to program because we must ‘tidy up’ before</a:t>
            </a:r>
          </a:p>
          <a:p>
            <a:pPr marL="590550" indent="-590550"/>
            <a:r>
              <a:rPr lang="en-GB" sz="2000" dirty="0">
                <a:latin typeface="Arial" charset="0"/>
              </a:rPr>
              <a:t>	</a:t>
            </a:r>
            <a:r>
              <a:rPr lang="en-GB" sz="2000" dirty="0" smtClean="0">
                <a:latin typeface="Arial" charset="0"/>
              </a:rPr>
              <a:t>      handling </a:t>
            </a:r>
            <a:r>
              <a:rPr lang="en-GB" sz="2000" dirty="0">
                <a:latin typeface="Arial" charset="0"/>
              </a:rPr>
              <a:t>the interrupt and resume normal working smoothly</a:t>
            </a:r>
          </a:p>
          <a:p>
            <a:pPr marL="590550" indent="-590550"/>
            <a:r>
              <a:rPr lang="en-GB" sz="2000" dirty="0">
                <a:latin typeface="Arial" charset="0"/>
              </a:rPr>
              <a:t>	</a:t>
            </a:r>
            <a:r>
              <a:rPr lang="en-GB" sz="2000" dirty="0" smtClean="0">
                <a:latin typeface="Arial" charset="0"/>
              </a:rPr>
              <a:t>      afterwards</a:t>
            </a:r>
            <a:r>
              <a:rPr lang="en-GB" sz="2000" dirty="0">
                <a:latin typeface="Arial" charset="0"/>
              </a:rPr>
              <a:t>, but are more efficient for infrequent events.</a:t>
            </a:r>
          </a:p>
        </p:txBody>
      </p:sp>
    </p:spTree>
    <p:extLst>
      <p:ext uri="{BB962C8B-B14F-4D97-AF65-F5344CB8AC3E}">
        <p14:creationId xmlns:p14="http://schemas.microsoft.com/office/powerpoint/2010/main" val="4878350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el 5"/>
          <p:cNvSpPr>
            <a:spLocks noGrp="1"/>
          </p:cNvSpPr>
          <p:nvPr>
            <p:ph type="title" idx="4294967295"/>
          </p:nvPr>
        </p:nvSpPr>
        <p:spPr/>
        <p:txBody>
          <a:bodyPr/>
          <a:lstStyle/>
          <a:p>
            <a:r>
              <a:rPr lang="en-GB" noProof="0" dirty="0" smtClean="0">
                <a:latin typeface="Arial" charset="0"/>
                <a:ea typeface="ＭＳ Ｐゴシック"/>
                <a:cs typeface="Arial" charset="0"/>
              </a:rPr>
              <a:t>Light an LED when a button is pressed - recapitulation</a:t>
            </a:r>
          </a:p>
        </p:txBody>
      </p:sp>
      <p:sp>
        <p:nvSpPr>
          <p:cNvPr id="25602"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sp>
        <p:nvSpPr>
          <p:cNvPr id="25605" name="Inhaltsplatzhalter 1"/>
          <p:cNvSpPr>
            <a:spLocks/>
          </p:cNvSpPr>
          <p:nvPr/>
        </p:nvSpPr>
        <p:spPr bwMode="auto">
          <a:xfrm>
            <a:off x="503238" y="1770063"/>
            <a:ext cx="9072562" cy="5035550"/>
          </a:xfrm>
          <a:prstGeom prst="rect">
            <a:avLst/>
          </a:prstGeom>
          <a:noFill/>
          <a:ln w="9525">
            <a:noFill/>
            <a:miter lim="800000"/>
            <a:headEnd/>
            <a:tailEnd/>
          </a:ln>
        </p:spPr>
        <p:txBody>
          <a:bodyPr lIns="0" tIns="0" rIns="0" bIns="0"/>
          <a:lstStyle/>
          <a:p>
            <a:pPr marL="590550" indent="-590550"/>
            <a:r>
              <a:rPr lang="en-GB" sz="2000" dirty="0">
                <a:latin typeface="Arial" charset="0"/>
              </a:rPr>
              <a:t>Here is the simplest task where a </a:t>
            </a:r>
            <a:r>
              <a:rPr lang="en-GB" sz="2000" dirty="0" err="1">
                <a:latin typeface="Arial" charset="0"/>
              </a:rPr>
              <a:t>μC</a:t>
            </a:r>
            <a:r>
              <a:rPr lang="en-GB" sz="2000" dirty="0">
                <a:latin typeface="Arial" charset="0"/>
              </a:rPr>
              <a:t> needs to respond to its input:</a:t>
            </a:r>
          </a:p>
          <a:p>
            <a:pPr marL="590550" indent="-590550"/>
            <a:r>
              <a:rPr lang="en-GB" sz="2000" b="1" dirty="0">
                <a:latin typeface="Arial" charset="0"/>
              </a:rPr>
              <a:t>	• light an LED on pin </a:t>
            </a:r>
            <a:r>
              <a:rPr lang="en-GB" sz="2000" b="1" dirty="0" smtClean="0">
                <a:latin typeface="Arial" charset="0"/>
              </a:rPr>
              <a:t>PB1 </a:t>
            </a:r>
            <a:r>
              <a:rPr lang="en-GB" sz="2000" b="1" dirty="0">
                <a:latin typeface="Arial" charset="0"/>
              </a:rPr>
              <a:t>when a pushbutton on </a:t>
            </a:r>
            <a:r>
              <a:rPr lang="en-GB" sz="2000" b="1" dirty="0" smtClean="0">
                <a:latin typeface="Arial" charset="0"/>
              </a:rPr>
              <a:t>PD2 </a:t>
            </a:r>
            <a:r>
              <a:rPr lang="en-GB" sz="2000" b="1" dirty="0">
                <a:latin typeface="Arial" charset="0"/>
              </a:rPr>
              <a:t>is pressed</a:t>
            </a:r>
          </a:p>
          <a:p>
            <a:pPr marL="590550" indent="-590550"/>
            <a:r>
              <a:rPr lang="en-GB" sz="2000" dirty="0">
                <a:latin typeface="Arial" charset="0"/>
              </a:rPr>
              <a:t>You have done this in the laboratory with a few lines of </a:t>
            </a:r>
            <a:r>
              <a:rPr lang="en-GB" sz="2000" dirty="0" smtClean="0">
                <a:latin typeface="Arial" charset="0"/>
              </a:rPr>
              <a:t>C.</a:t>
            </a:r>
            <a:endParaRPr lang="en-GB" sz="2000" dirty="0">
              <a:latin typeface="Arial" charset="0"/>
            </a:endParaRPr>
          </a:p>
          <a:p>
            <a:r>
              <a:rPr lang="en-GB" sz="1050" dirty="0" smtClean="0">
                <a:solidFill>
                  <a:srgbClr val="0000FF"/>
                </a:solidFill>
                <a:latin typeface="Consolas"/>
              </a:rPr>
              <a:t>#</a:t>
            </a:r>
            <a:r>
              <a:rPr lang="en-GB" sz="1050" dirty="0">
                <a:solidFill>
                  <a:srgbClr val="0000FF"/>
                </a:solidFill>
                <a:latin typeface="Consolas"/>
              </a:rPr>
              <a:t>define</a:t>
            </a:r>
            <a:r>
              <a:rPr lang="en-GB" sz="1050" dirty="0">
                <a:solidFill>
                  <a:prstClr val="black"/>
                </a:solidFill>
                <a:latin typeface="Consolas"/>
              </a:rPr>
              <a:t> F_CPU 8000000 </a:t>
            </a:r>
            <a:r>
              <a:rPr lang="en-GB" sz="1050" dirty="0" smtClean="0">
                <a:solidFill>
                  <a:prstClr val="black"/>
                </a:solidFill>
                <a:latin typeface="Consolas"/>
              </a:rPr>
              <a:t>UL</a:t>
            </a:r>
            <a:endParaRPr lang="en-GB" sz="1050" dirty="0">
              <a:solidFill>
                <a:prstClr val="black"/>
              </a:solidFill>
              <a:latin typeface="Consolas"/>
            </a:endParaRPr>
          </a:p>
          <a:p>
            <a:r>
              <a:rPr lang="en-GB" sz="1050" dirty="0">
                <a:solidFill>
                  <a:srgbClr val="0000FF"/>
                </a:solidFill>
                <a:latin typeface="Consolas"/>
              </a:rPr>
              <a:t>#include</a:t>
            </a:r>
            <a:r>
              <a:rPr lang="en-GB" sz="1050" dirty="0">
                <a:solidFill>
                  <a:prstClr val="black"/>
                </a:solidFill>
                <a:latin typeface="Consolas"/>
              </a:rPr>
              <a:t> </a:t>
            </a:r>
            <a:r>
              <a:rPr lang="en-GB" sz="1050" dirty="0">
                <a:solidFill>
                  <a:srgbClr val="A31515"/>
                </a:solidFill>
                <a:latin typeface="Consolas"/>
              </a:rPr>
              <a:t>&lt;</a:t>
            </a:r>
            <a:r>
              <a:rPr lang="en-GB" sz="1050" dirty="0" err="1">
                <a:solidFill>
                  <a:srgbClr val="A31515"/>
                </a:solidFill>
                <a:latin typeface="Consolas"/>
              </a:rPr>
              <a:t>avr</a:t>
            </a:r>
            <a:r>
              <a:rPr lang="en-GB" sz="1050" dirty="0">
                <a:solidFill>
                  <a:srgbClr val="A31515"/>
                </a:solidFill>
                <a:latin typeface="Consolas"/>
              </a:rPr>
              <a:t>/</a:t>
            </a:r>
            <a:r>
              <a:rPr lang="en-GB" sz="1050" dirty="0" err="1">
                <a:solidFill>
                  <a:srgbClr val="A31515"/>
                </a:solidFill>
                <a:latin typeface="Consolas"/>
              </a:rPr>
              <a:t>io.h</a:t>
            </a:r>
            <a:r>
              <a:rPr lang="en-GB" sz="1050" dirty="0">
                <a:solidFill>
                  <a:srgbClr val="A31515"/>
                </a:solidFill>
                <a:latin typeface="Consolas"/>
              </a:rPr>
              <a:t>&gt;</a:t>
            </a:r>
            <a:endParaRPr lang="en-GB" sz="1050" dirty="0">
              <a:solidFill>
                <a:prstClr val="black"/>
              </a:solidFill>
              <a:latin typeface="Consolas"/>
            </a:endParaRPr>
          </a:p>
          <a:p>
            <a:endParaRPr lang="en-GB" sz="1050" dirty="0">
              <a:solidFill>
                <a:prstClr val="black"/>
              </a:solidFill>
              <a:latin typeface="Consolas"/>
            </a:endParaRPr>
          </a:p>
          <a:p>
            <a:r>
              <a:rPr lang="en-GB" sz="1050" dirty="0" err="1">
                <a:solidFill>
                  <a:srgbClr val="0000FF"/>
                </a:solidFill>
                <a:latin typeface="Consolas"/>
              </a:rPr>
              <a:t>int</a:t>
            </a:r>
            <a:r>
              <a:rPr lang="en-GB" sz="1050" dirty="0">
                <a:solidFill>
                  <a:prstClr val="black"/>
                </a:solidFill>
                <a:latin typeface="Consolas"/>
              </a:rPr>
              <a:t> main (</a:t>
            </a:r>
            <a:r>
              <a:rPr lang="en-GB" sz="1050" dirty="0">
                <a:solidFill>
                  <a:srgbClr val="0000FF"/>
                </a:solidFill>
                <a:latin typeface="Consolas"/>
              </a:rPr>
              <a:t>void</a:t>
            </a:r>
            <a:r>
              <a:rPr lang="en-GB" sz="1050" dirty="0">
                <a:solidFill>
                  <a:prstClr val="black"/>
                </a:solidFill>
                <a:latin typeface="Consolas"/>
              </a:rPr>
              <a:t>)</a:t>
            </a:r>
          </a:p>
          <a:p>
            <a:r>
              <a:rPr lang="en-GB" sz="1050" dirty="0">
                <a:solidFill>
                  <a:prstClr val="black"/>
                </a:solidFill>
                <a:latin typeface="Consolas"/>
              </a:rPr>
              <a:t>{</a:t>
            </a:r>
          </a:p>
          <a:p>
            <a:r>
              <a:rPr lang="en-GB" sz="1050" dirty="0">
                <a:solidFill>
                  <a:prstClr val="black"/>
                </a:solidFill>
                <a:latin typeface="Consolas"/>
              </a:rPr>
              <a:t>DDRD &amp;= ~(1 &lt;&lt; DDD2);</a:t>
            </a:r>
            <a:r>
              <a:rPr lang="en-GB" sz="1050" dirty="0">
                <a:solidFill>
                  <a:srgbClr val="008000"/>
                </a:solidFill>
                <a:latin typeface="Consolas"/>
              </a:rPr>
              <a:t>// PD2 as Input </a:t>
            </a:r>
            <a:r>
              <a:rPr lang="en-GB" sz="1050" dirty="0" smtClean="0">
                <a:solidFill>
                  <a:srgbClr val="008000"/>
                </a:solidFill>
                <a:latin typeface="Consolas"/>
              </a:rPr>
              <a:t/>
            </a:r>
            <a:br>
              <a:rPr lang="en-GB" sz="1050" dirty="0" smtClean="0">
                <a:solidFill>
                  <a:srgbClr val="008000"/>
                </a:solidFill>
                <a:latin typeface="Consolas"/>
              </a:rPr>
            </a:br>
            <a:r>
              <a:rPr lang="en-GB" sz="1050" dirty="0" smtClean="0">
                <a:solidFill>
                  <a:prstClr val="black"/>
                </a:solidFill>
                <a:latin typeface="Consolas"/>
              </a:rPr>
              <a:t>PORTD|=  (</a:t>
            </a:r>
            <a:r>
              <a:rPr lang="en-GB" sz="1050" dirty="0">
                <a:solidFill>
                  <a:prstClr val="black"/>
                </a:solidFill>
                <a:latin typeface="Consolas"/>
              </a:rPr>
              <a:t>1 &lt;&lt; </a:t>
            </a:r>
            <a:r>
              <a:rPr lang="en-GB" sz="1050" dirty="0" smtClean="0">
                <a:solidFill>
                  <a:prstClr val="black"/>
                </a:solidFill>
                <a:latin typeface="Consolas"/>
              </a:rPr>
              <a:t>PD2); </a:t>
            </a:r>
            <a:r>
              <a:rPr lang="en-GB" sz="1050" dirty="0" smtClean="0">
                <a:solidFill>
                  <a:srgbClr val="008000"/>
                </a:solidFill>
                <a:latin typeface="Consolas"/>
              </a:rPr>
              <a:t>// </a:t>
            </a:r>
            <a:r>
              <a:rPr lang="en-GB" sz="1050" dirty="0" err="1" smtClean="0">
                <a:solidFill>
                  <a:srgbClr val="008000"/>
                </a:solidFill>
                <a:latin typeface="Consolas"/>
              </a:rPr>
              <a:t>Pullup</a:t>
            </a:r>
            <a:r>
              <a:rPr lang="en-GB" sz="1050" dirty="0" smtClean="0">
                <a:solidFill>
                  <a:srgbClr val="008000"/>
                </a:solidFill>
                <a:latin typeface="Consolas"/>
              </a:rPr>
              <a:t> PD2</a:t>
            </a:r>
            <a:endParaRPr lang="en-GB" sz="1050" dirty="0">
              <a:solidFill>
                <a:prstClr val="black"/>
              </a:solidFill>
              <a:latin typeface="Consolas"/>
            </a:endParaRPr>
          </a:p>
          <a:p>
            <a:r>
              <a:rPr lang="en-GB" sz="1050" dirty="0">
                <a:solidFill>
                  <a:prstClr val="black"/>
                </a:solidFill>
                <a:latin typeface="Consolas"/>
              </a:rPr>
              <a:t>DDRB |=  (1 &lt;&lt; DDB1);</a:t>
            </a:r>
            <a:r>
              <a:rPr lang="en-GB" sz="1050" dirty="0">
                <a:solidFill>
                  <a:srgbClr val="008000"/>
                </a:solidFill>
                <a:latin typeface="Consolas"/>
              </a:rPr>
              <a:t>// PB1 as Output</a:t>
            </a:r>
            <a:endParaRPr lang="en-GB" sz="1050" dirty="0">
              <a:solidFill>
                <a:prstClr val="black"/>
              </a:solidFill>
              <a:latin typeface="Consolas"/>
            </a:endParaRPr>
          </a:p>
          <a:p>
            <a:endParaRPr lang="en-GB" sz="1050" dirty="0">
              <a:solidFill>
                <a:prstClr val="black"/>
              </a:solidFill>
              <a:latin typeface="Consolas"/>
            </a:endParaRPr>
          </a:p>
          <a:p>
            <a:pPr lvl="1"/>
            <a:r>
              <a:rPr lang="en-GB" sz="1050" dirty="0">
                <a:solidFill>
                  <a:srgbClr val="0000FF"/>
                </a:solidFill>
                <a:latin typeface="Consolas"/>
              </a:rPr>
              <a:t>while</a:t>
            </a:r>
            <a:r>
              <a:rPr lang="en-GB" sz="1050" dirty="0">
                <a:solidFill>
                  <a:prstClr val="black"/>
                </a:solidFill>
                <a:latin typeface="Consolas"/>
              </a:rPr>
              <a:t>(1)</a:t>
            </a:r>
            <a:r>
              <a:rPr lang="en-GB" sz="1050" dirty="0">
                <a:solidFill>
                  <a:srgbClr val="008000"/>
                </a:solidFill>
                <a:latin typeface="Consolas"/>
              </a:rPr>
              <a:t>// Infinite loop</a:t>
            </a:r>
            <a:endParaRPr lang="en-GB" sz="1050" dirty="0">
              <a:solidFill>
                <a:prstClr val="black"/>
              </a:solidFill>
              <a:latin typeface="Consolas"/>
            </a:endParaRPr>
          </a:p>
          <a:p>
            <a:pPr lvl="1"/>
            <a:r>
              <a:rPr lang="en-GB" sz="1050" dirty="0">
                <a:solidFill>
                  <a:prstClr val="black"/>
                </a:solidFill>
                <a:latin typeface="Consolas"/>
              </a:rPr>
              <a:t>{</a:t>
            </a:r>
          </a:p>
          <a:p>
            <a:pPr lvl="1"/>
            <a:r>
              <a:rPr lang="en-GB" sz="1050" dirty="0" smtClean="0">
                <a:solidFill>
                  <a:srgbClr val="008000"/>
                </a:solidFill>
                <a:latin typeface="Consolas"/>
              </a:rPr>
              <a:t>		// </a:t>
            </a:r>
            <a:r>
              <a:rPr lang="en-GB" sz="1050" dirty="0">
                <a:solidFill>
                  <a:srgbClr val="008000"/>
                </a:solidFill>
                <a:latin typeface="Consolas"/>
              </a:rPr>
              <a:t>Read pin status of PIN PD2</a:t>
            </a:r>
            <a:endParaRPr lang="en-GB" sz="1050" dirty="0">
              <a:solidFill>
                <a:prstClr val="black"/>
              </a:solidFill>
              <a:latin typeface="Consolas"/>
            </a:endParaRPr>
          </a:p>
          <a:p>
            <a:pPr lvl="1"/>
            <a:r>
              <a:rPr lang="en-GB" sz="1050" dirty="0" smtClean="0">
                <a:solidFill>
                  <a:srgbClr val="0000FF"/>
                </a:solidFill>
                <a:latin typeface="Consolas"/>
              </a:rPr>
              <a:t>		if </a:t>
            </a:r>
            <a:r>
              <a:rPr lang="en-GB" sz="1050" dirty="0" smtClean="0">
                <a:solidFill>
                  <a:prstClr val="black"/>
                </a:solidFill>
                <a:latin typeface="Consolas"/>
              </a:rPr>
              <a:t>( ~PIND &amp; (1 &lt;&lt; PD2) )</a:t>
            </a:r>
          </a:p>
          <a:p>
            <a:pPr lvl="1"/>
            <a:r>
              <a:rPr lang="en-GB" sz="1050" dirty="0" smtClean="0">
                <a:solidFill>
                  <a:prstClr val="black"/>
                </a:solidFill>
                <a:latin typeface="Consolas"/>
              </a:rPr>
              <a:t>		{</a:t>
            </a:r>
            <a:endParaRPr lang="en-GB" sz="1050" dirty="0">
              <a:solidFill>
                <a:prstClr val="black"/>
              </a:solidFill>
              <a:latin typeface="Consolas"/>
            </a:endParaRPr>
          </a:p>
          <a:p>
            <a:pPr lvl="1"/>
            <a:r>
              <a:rPr lang="en-GB" sz="1050" dirty="0" smtClean="0">
                <a:solidFill>
                  <a:prstClr val="black"/>
                </a:solidFill>
                <a:latin typeface="Consolas"/>
              </a:rPr>
              <a:t>			PORTB </a:t>
            </a:r>
            <a:r>
              <a:rPr lang="en-GB" sz="1050" dirty="0">
                <a:solidFill>
                  <a:prstClr val="black"/>
                </a:solidFill>
                <a:latin typeface="Consolas"/>
              </a:rPr>
              <a:t>=(1 &lt;&lt; PB1</a:t>
            </a:r>
            <a:r>
              <a:rPr lang="en-GB" sz="1050" dirty="0" smtClean="0">
                <a:solidFill>
                  <a:prstClr val="black"/>
                </a:solidFill>
                <a:latin typeface="Consolas"/>
              </a:rPr>
              <a:t>);</a:t>
            </a:r>
          </a:p>
          <a:p>
            <a:pPr lvl="1"/>
            <a:r>
              <a:rPr lang="en-GB" sz="1050" dirty="0" smtClean="0">
                <a:solidFill>
                  <a:prstClr val="black"/>
                </a:solidFill>
                <a:latin typeface="Consolas"/>
              </a:rPr>
              <a:t>		}</a:t>
            </a:r>
            <a:endParaRPr lang="en-GB" sz="1050" dirty="0">
              <a:solidFill>
                <a:prstClr val="black"/>
              </a:solidFill>
              <a:latin typeface="Consolas"/>
            </a:endParaRPr>
          </a:p>
          <a:p>
            <a:pPr lvl="1"/>
            <a:r>
              <a:rPr lang="en-GB" sz="1050" dirty="0" smtClean="0">
                <a:solidFill>
                  <a:srgbClr val="0000FF"/>
                </a:solidFill>
                <a:latin typeface="Consolas"/>
              </a:rPr>
              <a:t>		else</a:t>
            </a:r>
            <a:endParaRPr lang="en-GB" sz="1050" dirty="0">
              <a:solidFill>
                <a:prstClr val="black"/>
              </a:solidFill>
              <a:latin typeface="Consolas"/>
            </a:endParaRPr>
          </a:p>
          <a:p>
            <a:pPr lvl="1"/>
            <a:r>
              <a:rPr lang="en-GB" sz="1050" dirty="0" smtClean="0">
                <a:solidFill>
                  <a:prstClr val="black"/>
                </a:solidFill>
                <a:latin typeface="Consolas"/>
              </a:rPr>
              <a:t>			PORTB </a:t>
            </a:r>
            <a:r>
              <a:rPr lang="en-GB" sz="1050" dirty="0">
                <a:solidFill>
                  <a:prstClr val="black"/>
                </a:solidFill>
                <a:latin typeface="Consolas"/>
              </a:rPr>
              <a:t>=0</a:t>
            </a:r>
            <a:r>
              <a:rPr lang="en-GB" sz="1050" dirty="0" smtClean="0">
                <a:solidFill>
                  <a:prstClr val="black"/>
                </a:solidFill>
                <a:latin typeface="Consolas"/>
              </a:rPr>
              <a:t>;</a:t>
            </a:r>
            <a:endParaRPr lang="en-GB" sz="1050" dirty="0">
              <a:solidFill>
                <a:prstClr val="black"/>
              </a:solidFill>
              <a:latin typeface="Consolas"/>
            </a:endParaRPr>
          </a:p>
          <a:p>
            <a:pPr lvl="1"/>
            <a:r>
              <a:rPr lang="en-GB" sz="1050" dirty="0" smtClean="0">
                <a:solidFill>
                  <a:prstClr val="black"/>
                </a:solidFill>
                <a:latin typeface="Consolas"/>
              </a:rPr>
              <a:t>	}</a:t>
            </a:r>
            <a:endParaRPr lang="en-GB" sz="1050" dirty="0">
              <a:solidFill>
                <a:prstClr val="black"/>
              </a:solidFill>
              <a:latin typeface="Consolas"/>
            </a:endParaRPr>
          </a:p>
          <a:p>
            <a:r>
              <a:rPr lang="en-GB" sz="1050" dirty="0" smtClean="0">
                <a:solidFill>
                  <a:srgbClr val="0000FF"/>
                </a:solidFill>
                <a:latin typeface="Consolas"/>
              </a:rPr>
              <a:t>return</a:t>
            </a:r>
            <a:r>
              <a:rPr lang="en-GB" sz="1050" dirty="0" smtClean="0">
                <a:solidFill>
                  <a:prstClr val="black"/>
                </a:solidFill>
                <a:latin typeface="Consolas"/>
              </a:rPr>
              <a:t> </a:t>
            </a:r>
            <a:r>
              <a:rPr lang="en-GB" sz="1050" dirty="0">
                <a:solidFill>
                  <a:prstClr val="black"/>
                </a:solidFill>
                <a:latin typeface="Consolas"/>
              </a:rPr>
              <a:t>(0);</a:t>
            </a:r>
          </a:p>
          <a:p>
            <a:r>
              <a:rPr lang="en-GB" sz="1050" dirty="0" smtClean="0">
                <a:solidFill>
                  <a:prstClr val="black"/>
                </a:solidFill>
                <a:latin typeface="Consolas"/>
              </a:rPr>
              <a:t>}</a:t>
            </a:r>
            <a:endParaRPr lang="en-GB" sz="2000" dirty="0">
              <a:latin typeface="Arial" charset="0"/>
            </a:endParaRPr>
          </a:p>
          <a:p>
            <a:pPr marL="590550" indent="-590550"/>
            <a:r>
              <a:rPr lang="en-GB" sz="2000" dirty="0">
                <a:latin typeface="Arial" charset="0"/>
              </a:rPr>
              <a:t>This is effectively polling the input every time the program </a:t>
            </a:r>
            <a:r>
              <a:rPr lang="en-GB" sz="2000" dirty="0" smtClean="0">
                <a:latin typeface="Arial" charset="0"/>
              </a:rPr>
              <a:t>goes </a:t>
            </a:r>
            <a:r>
              <a:rPr lang="en-GB" sz="2000" dirty="0">
                <a:latin typeface="Arial" charset="0"/>
              </a:rPr>
              <a:t>around the</a:t>
            </a:r>
          </a:p>
          <a:p>
            <a:pPr marL="590550" indent="-590550"/>
            <a:r>
              <a:rPr lang="en-GB" sz="2000" dirty="0" smtClean="0">
                <a:latin typeface="Arial" charset="0"/>
              </a:rPr>
              <a:t>loop.</a:t>
            </a:r>
            <a:endParaRPr lang="en-GB" sz="2000" dirty="0">
              <a:latin typeface="Arial" charset="0"/>
            </a:endParaRPr>
          </a:p>
        </p:txBody>
      </p:sp>
      <p:sp>
        <p:nvSpPr>
          <p:cNvPr id="2" name="Rechteck 1"/>
          <p:cNvSpPr/>
          <p:nvPr/>
        </p:nvSpPr>
        <p:spPr>
          <a:xfrm>
            <a:off x="503238" y="3492591"/>
            <a:ext cx="1512654" cy="50407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hteck 5"/>
          <p:cNvSpPr/>
          <p:nvPr/>
        </p:nvSpPr>
        <p:spPr>
          <a:xfrm>
            <a:off x="1701733" y="4632922"/>
            <a:ext cx="1624254" cy="28804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hteck 6"/>
          <p:cNvSpPr/>
          <p:nvPr/>
        </p:nvSpPr>
        <p:spPr>
          <a:xfrm>
            <a:off x="1701733" y="4932791"/>
            <a:ext cx="1624254" cy="2160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hteck 7"/>
          <p:cNvSpPr/>
          <p:nvPr/>
        </p:nvSpPr>
        <p:spPr>
          <a:xfrm>
            <a:off x="1511822" y="5436861"/>
            <a:ext cx="1074293" cy="2160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791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p:bldP spid="2" grpId="0" animBg="1"/>
      <p:bldP spid="2" grpId="1" animBg="1"/>
      <p:bldP spid="6" grpId="0" animBg="1"/>
      <p:bldP spid="6" grpId="1" animBg="1"/>
      <p:bldP spid="7" grpId="0" animBg="1"/>
      <p:bldP spid="7" grpId="1" animBg="1"/>
      <p:bldP spid="8" grpId="0" animBg="1"/>
      <p:bldP spid="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el 5"/>
          <p:cNvSpPr>
            <a:spLocks noGrp="1"/>
          </p:cNvSpPr>
          <p:nvPr>
            <p:ph type="title" idx="4294967295"/>
          </p:nvPr>
        </p:nvSpPr>
        <p:spPr/>
        <p:txBody>
          <a:bodyPr/>
          <a:lstStyle/>
          <a:p>
            <a:r>
              <a:rPr lang="en-GB" noProof="0" dirty="0" smtClean="0">
                <a:latin typeface="Arial" charset="0"/>
                <a:ea typeface="ＭＳ Ｐゴシック"/>
                <a:cs typeface="Arial" charset="0"/>
              </a:rPr>
              <a:t>Output: Light-emitting diodes (LEDs)</a:t>
            </a:r>
          </a:p>
        </p:txBody>
      </p:sp>
      <p:sp>
        <p:nvSpPr>
          <p:cNvPr id="19458" name="Fußzeilenplatzhalter 8"/>
          <p:cNvSpPr txBox="1">
            <a:spLocks noGrp="1"/>
          </p:cNvSpPr>
          <p:nvPr/>
        </p:nvSpPr>
        <p:spPr bwMode="auto">
          <a:xfrm>
            <a:off x="1687513" y="6997700"/>
            <a:ext cx="4343400" cy="403225"/>
          </a:xfrm>
          <a:prstGeom prst="rect">
            <a:avLst/>
          </a:prstGeom>
          <a:noFill/>
          <a:ln w="9525">
            <a:noFill/>
            <a:miter lim="800000"/>
            <a:headEnd/>
            <a:tailEnd/>
          </a:ln>
        </p:spPr>
        <p:txBody>
          <a:bodyPr lIns="0" tIns="50402" rIns="100803" bIns="50402" anchor="b"/>
          <a:lstStyle/>
          <a:p>
            <a:pPr eaLnBrk="1" hangingPunct="1">
              <a:spcBef>
                <a:spcPct val="0"/>
              </a:spcBef>
              <a:buFontTx/>
              <a:buNone/>
            </a:pPr>
            <a:r>
              <a:rPr lang="de-DE" sz="1200" b="1">
                <a:solidFill>
                  <a:schemeClr val="tx2"/>
                </a:solidFill>
                <a:latin typeface="Arial" charset="0"/>
                <a:cs typeface="ＭＳ Ｐゴシック"/>
                <a:sym typeface="Wingdings" pitchFamily="2" charset="2"/>
              </a:rPr>
              <a:t>Prof. Dr.-Ing. Ivan Volosyak</a:t>
            </a:r>
          </a:p>
        </p:txBody>
      </p:sp>
      <p:sp>
        <p:nvSpPr>
          <p:cNvPr id="19463" name="Inhaltsplatzhalter 1"/>
          <p:cNvSpPr>
            <a:spLocks/>
          </p:cNvSpPr>
          <p:nvPr/>
        </p:nvSpPr>
        <p:spPr bwMode="auto">
          <a:xfrm>
            <a:off x="504825" y="1763713"/>
            <a:ext cx="9072563" cy="4492625"/>
          </a:xfrm>
          <a:prstGeom prst="rect">
            <a:avLst/>
          </a:prstGeom>
          <a:noFill/>
          <a:ln w="9525">
            <a:noFill/>
            <a:miter lim="800000"/>
            <a:headEnd/>
            <a:tailEnd/>
          </a:ln>
        </p:spPr>
        <p:txBody>
          <a:bodyPr lIns="0" tIns="0" rIns="0" bIns="0"/>
          <a:lstStyle/>
          <a:p>
            <a:pPr marL="457200" indent="-457200"/>
            <a:endParaRPr lang="de-DE" sz="2200">
              <a:latin typeface="Arial" charset="0"/>
            </a:endParaRPr>
          </a:p>
        </p:txBody>
      </p:sp>
      <p:sp>
        <p:nvSpPr>
          <p:cNvPr id="19466" name="Inhaltsplatzhalter 1"/>
          <p:cNvSpPr>
            <a:spLocks/>
          </p:cNvSpPr>
          <p:nvPr/>
        </p:nvSpPr>
        <p:spPr bwMode="auto">
          <a:xfrm>
            <a:off x="503238" y="1266825"/>
            <a:ext cx="9072562" cy="5538788"/>
          </a:xfrm>
          <a:prstGeom prst="rect">
            <a:avLst/>
          </a:prstGeom>
          <a:noFill/>
          <a:ln w="9525">
            <a:noFill/>
            <a:miter lim="800000"/>
            <a:headEnd/>
            <a:tailEnd/>
          </a:ln>
        </p:spPr>
        <p:txBody>
          <a:bodyPr lIns="0" tIns="0" rIns="0" bIns="0"/>
          <a:lstStyle/>
          <a:p>
            <a:pPr marL="590550" indent="-590550" defTabSz="261938"/>
            <a:r>
              <a:rPr lang="en-GB" sz="2000" dirty="0">
                <a:latin typeface="Arial" charset="0"/>
              </a:rPr>
              <a:t>Light-emitting diodes (LEDs) are the simplest type of output that can be driven by a microcontroller. From their name, they are diodes (p–n junctions in a semiconductor) that emit light.</a:t>
            </a:r>
          </a:p>
          <a:p>
            <a:pPr marL="590550" indent="-590550" defTabSz="261938"/>
            <a:r>
              <a:rPr lang="en-GB" sz="2000" dirty="0">
                <a:latin typeface="Arial" charset="0"/>
              </a:rPr>
              <a:t>The important feature electrically is that they are </a:t>
            </a:r>
            <a:r>
              <a:rPr lang="en-GB" sz="2000" b="1" dirty="0">
                <a:latin typeface="Arial" charset="0"/>
              </a:rPr>
              <a:t>diodes</a:t>
            </a:r>
            <a:r>
              <a:rPr lang="en-GB" sz="2000" dirty="0">
                <a:latin typeface="Arial" charset="0"/>
              </a:rPr>
              <a:t>. This means that they pass current only in one direction. Almost no current flows if they are connected the other way around.</a:t>
            </a:r>
          </a:p>
          <a:p>
            <a:pPr marL="590550" indent="-590550" defTabSz="261938"/>
            <a:r>
              <a:rPr lang="en-GB" sz="2000" dirty="0">
                <a:latin typeface="Arial" charset="0"/>
              </a:rPr>
              <a:t>The symbol for a diode is basically an arrow: current flows in the direction of the arrow. (Remember that current flows </a:t>
            </a:r>
            <a:r>
              <a:rPr lang="en-GB" sz="2000" dirty="0" smtClean="0">
                <a:latin typeface="Arial" charset="0"/>
              </a:rPr>
              <a:t>_conventionally_ </a:t>
            </a:r>
            <a:r>
              <a:rPr lang="en-GB" sz="2000" dirty="0">
                <a:latin typeface="Arial" charset="0"/>
              </a:rPr>
              <a:t>from + to –.)</a:t>
            </a:r>
          </a:p>
        </p:txBody>
      </p:sp>
      <p:pic>
        <p:nvPicPr>
          <p:cNvPr id="19468" name="Picture 12" descr="04 Hardware-3"/>
          <p:cNvPicPr>
            <a:picLocks noChangeAspect="1" noChangeArrowheads="1"/>
          </p:cNvPicPr>
          <p:nvPr/>
        </p:nvPicPr>
        <p:blipFill>
          <a:blip r:embed="rId2"/>
          <a:srcRect/>
          <a:stretch>
            <a:fillRect/>
          </a:stretch>
        </p:blipFill>
        <p:spPr bwMode="auto">
          <a:xfrm>
            <a:off x="1871663" y="4213225"/>
            <a:ext cx="5962650" cy="2011363"/>
          </a:xfrm>
          <a:prstGeom prst="rect">
            <a:avLst/>
          </a:prstGeom>
          <a:noFill/>
        </p:spPr>
      </p:pic>
    </p:spTree>
    <p:extLst>
      <p:ext uri="{BB962C8B-B14F-4D97-AF65-F5344CB8AC3E}">
        <p14:creationId xmlns:p14="http://schemas.microsoft.com/office/powerpoint/2010/main" val="33923831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el 5"/>
          <p:cNvSpPr>
            <a:spLocks noGrp="1"/>
          </p:cNvSpPr>
          <p:nvPr>
            <p:ph type="title" idx="4294967295"/>
          </p:nvPr>
        </p:nvSpPr>
        <p:spPr/>
        <p:txBody>
          <a:bodyPr/>
          <a:lstStyle/>
          <a:p>
            <a:r>
              <a:rPr lang="en-GB" noProof="0" dirty="0" smtClean="0">
                <a:latin typeface="Arial" charset="0"/>
                <a:ea typeface="ＭＳ Ｐゴシック"/>
                <a:cs typeface="Arial" charset="0"/>
              </a:rPr>
              <a:t>Sketch of a LED</a:t>
            </a:r>
          </a:p>
        </p:txBody>
      </p:sp>
      <p:sp>
        <p:nvSpPr>
          <p:cNvPr id="21506"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sp>
        <p:nvSpPr>
          <p:cNvPr id="21511" name="Inhaltsplatzhalter 1"/>
          <p:cNvSpPr>
            <a:spLocks/>
          </p:cNvSpPr>
          <p:nvPr/>
        </p:nvSpPr>
        <p:spPr bwMode="auto">
          <a:xfrm>
            <a:off x="503238" y="1774825"/>
            <a:ext cx="9072562" cy="5035550"/>
          </a:xfrm>
          <a:prstGeom prst="rect">
            <a:avLst/>
          </a:prstGeom>
          <a:noFill/>
          <a:ln w="9525">
            <a:noFill/>
            <a:miter lim="800000"/>
            <a:headEnd/>
            <a:tailEnd/>
          </a:ln>
        </p:spPr>
        <p:txBody>
          <a:bodyPr lIns="0" tIns="0" rIns="0" bIns="0"/>
          <a:lstStyle/>
          <a:p>
            <a:endParaRPr lang="en-GB" sz="2200" b="1">
              <a:latin typeface="Arial" charset="0"/>
            </a:endParaRPr>
          </a:p>
        </p:txBody>
      </p:sp>
      <p:pic>
        <p:nvPicPr>
          <p:cNvPr id="21517" name="Picture 13" descr="04 Hardware-4"/>
          <p:cNvPicPr>
            <a:picLocks noChangeAspect="1" noChangeArrowheads="1"/>
          </p:cNvPicPr>
          <p:nvPr/>
        </p:nvPicPr>
        <p:blipFill>
          <a:blip r:embed="rId2"/>
          <a:srcRect/>
          <a:stretch>
            <a:fillRect/>
          </a:stretch>
        </p:blipFill>
        <p:spPr bwMode="auto">
          <a:xfrm>
            <a:off x="1800225" y="2776538"/>
            <a:ext cx="6808788" cy="3092450"/>
          </a:xfrm>
          <a:prstGeom prst="rect">
            <a:avLst/>
          </a:prstGeom>
          <a:noFill/>
        </p:spPr>
      </p:pic>
      <p:sp>
        <p:nvSpPr>
          <p:cNvPr id="21520" name="Inhaltsplatzhalter 1"/>
          <p:cNvSpPr>
            <a:spLocks/>
          </p:cNvSpPr>
          <p:nvPr/>
        </p:nvSpPr>
        <p:spPr bwMode="auto">
          <a:xfrm>
            <a:off x="647700" y="1620838"/>
            <a:ext cx="9072563" cy="5035550"/>
          </a:xfrm>
          <a:prstGeom prst="rect">
            <a:avLst/>
          </a:prstGeom>
          <a:noFill/>
          <a:ln w="9525">
            <a:noFill/>
            <a:miter lim="800000"/>
            <a:headEnd/>
            <a:tailEnd/>
          </a:ln>
        </p:spPr>
        <p:txBody>
          <a:bodyPr lIns="0" tIns="0" rIns="0" bIns="0"/>
          <a:lstStyle/>
          <a:p>
            <a:r>
              <a:rPr lang="en-US" sz="2000">
                <a:latin typeface="Arial" charset="0"/>
              </a:rPr>
              <a:t>A wide variety of LEDs is available. For many years they were red, yellow or green, but blue and white LEDs are now available. They are increasingly efficient too (need less current). The design below is the most common but there are many others.</a:t>
            </a:r>
          </a:p>
          <a:p>
            <a:endParaRPr lang="en-US" sz="2000">
              <a:latin typeface="Arial" charset="0"/>
            </a:endParaRPr>
          </a:p>
          <a:p>
            <a:endParaRPr lang="en-US" sz="2000">
              <a:latin typeface="Arial" charset="0"/>
            </a:endParaRPr>
          </a:p>
          <a:p>
            <a:endParaRPr lang="en-US" sz="2000">
              <a:latin typeface="Arial" charset="0"/>
            </a:endParaRPr>
          </a:p>
          <a:p>
            <a:endParaRPr lang="en-US" sz="2000">
              <a:latin typeface="Arial" charset="0"/>
            </a:endParaRPr>
          </a:p>
          <a:p>
            <a:endParaRPr lang="en-US" sz="2000">
              <a:latin typeface="Arial" charset="0"/>
            </a:endParaRPr>
          </a:p>
          <a:p>
            <a:endParaRPr lang="en-US" sz="2000">
              <a:latin typeface="Arial" charset="0"/>
            </a:endParaRPr>
          </a:p>
          <a:p>
            <a:endParaRPr lang="en-US" sz="2000">
              <a:latin typeface="Arial" charset="0"/>
            </a:endParaRPr>
          </a:p>
          <a:p>
            <a:endParaRPr lang="en-GB" sz="2000">
              <a:latin typeface="Arial" charset="0"/>
            </a:endParaRPr>
          </a:p>
          <a:p>
            <a:r>
              <a:rPr lang="en-GB" sz="2000">
                <a:latin typeface="Arial" charset="0"/>
              </a:rPr>
              <a:t>	Basic LEDs cost about 5 Cent each in bulk. You can </a:t>
            </a:r>
            <a:br>
              <a:rPr lang="en-GB" sz="2000">
                <a:latin typeface="Arial" charset="0"/>
              </a:rPr>
            </a:br>
            <a:r>
              <a:rPr lang="en-GB" sz="2000">
                <a:latin typeface="Arial" charset="0"/>
              </a:rPr>
              <a:t>get bicolour, tricolour, different shapes, flashing…</a:t>
            </a:r>
          </a:p>
        </p:txBody>
      </p:sp>
    </p:spTree>
    <p:extLst>
      <p:ext uri="{BB962C8B-B14F-4D97-AF65-F5344CB8AC3E}">
        <p14:creationId xmlns:p14="http://schemas.microsoft.com/office/powerpoint/2010/main" val="37303638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el 5"/>
          <p:cNvSpPr>
            <a:spLocks noGrp="1"/>
          </p:cNvSpPr>
          <p:nvPr>
            <p:ph type="title" idx="4294967295"/>
          </p:nvPr>
        </p:nvSpPr>
        <p:spPr/>
        <p:txBody>
          <a:bodyPr/>
          <a:lstStyle/>
          <a:p>
            <a:r>
              <a:rPr lang="en-GB" noProof="0" dirty="0" smtClean="0">
                <a:latin typeface="Arial" charset="0"/>
                <a:ea typeface="ＭＳ Ｐゴシック"/>
                <a:cs typeface="Arial" charset="0"/>
              </a:rPr>
              <a:t>How to connect LEDs (1)</a:t>
            </a:r>
          </a:p>
        </p:txBody>
      </p:sp>
      <p:sp>
        <p:nvSpPr>
          <p:cNvPr id="22531"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sp>
        <p:nvSpPr>
          <p:cNvPr id="22535" name="Inhaltsplatzhalter 1"/>
          <p:cNvSpPr>
            <a:spLocks/>
          </p:cNvSpPr>
          <p:nvPr/>
        </p:nvSpPr>
        <p:spPr bwMode="auto">
          <a:xfrm>
            <a:off x="503238" y="1262063"/>
            <a:ext cx="9072562" cy="5035550"/>
          </a:xfrm>
          <a:prstGeom prst="rect">
            <a:avLst/>
          </a:prstGeom>
          <a:noFill/>
          <a:ln w="9525">
            <a:noFill/>
            <a:miter lim="800000"/>
            <a:headEnd/>
            <a:tailEnd/>
          </a:ln>
        </p:spPr>
        <p:txBody>
          <a:bodyPr lIns="0" tIns="0" rIns="0" bIns="0"/>
          <a:lstStyle/>
          <a:p>
            <a:pPr marL="590550" indent="-590550"/>
            <a:r>
              <a:rPr lang="en-GB" sz="2000">
                <a:latin typeface="Arial" charset="0"/>
              </a:rPr>
              <a:t>Remember that LEDs are </a:t>
            </a:r>
            <a:r>
              <a:rPr lang="en-GB" sz="2000" b="1">
                <a:latin typeface="Arial" charset="0"/>
              </a:rPr>
              <a:t>diodes</a:t>
            </a:r>
            <a:r>
              <a:rPr lang="en-GB" sz="2000">
                <a:latin typeface="Arial" charset="0"/>
              </a:rPr>
              <a:t>, so we must connect them the correct</a:t>
            </a:r>
            <a:br>
              <a:rPr lang="en-GB" sz="2000">
                <a:latin typeface="Arial" charset="0"/>
              </a:rPr>
            </a:br>
            <a:r>
              <a:rPr lang="en-GB" sz="2000">
                <a:latin typeface="Arial" charset="0"/>
              </a:rPr>
              <a:t>way around! There are two ways in which this can be done.</a:t>
            </a:r>
          </a:p>
          <a:p>
            <a:pPr marL="590550" indent="-590550"/>
            <a:r>
              <a:rPr lang="en-GB" sz="2000">
                <a:latin typeface="Arial" charset="0"/>
              </a:rPr>
              <a:t>1.	Suppose that we want the LED to illuminate when the logical value of</a:t>
            </a:r>
            <a:br>
              <a:rPr lang="en-GB" sz="2000">
                <a:latin typeface="Arial" charset="0"/>
              </a:rPr>
            </a:br>
            <a:r>
              <a:rPr lang="en-GB" sz="2000">
                <a:latin typeface="Arial" charset="0"/>
              </a:rPr>
              <a:t>the output is high (1) — </a:t>
            </a:r>
            <a:r>
              <a:rPr lang="en-GB" sz="2000" b="1">
                <a:latin typeface="Arial" charset="0"/>
              </a:rPr>
              <a:t>active high</a:t>
            </a:r>
            <a:r>
              <a:rPr lang="en-GB" sz="2000">
                <a:latin typeface="Arial" charset="0"/>
              </a:rPr>
              <a:t>.</a:t>
            </a:r>
          </a:p>
          <a:p>
            <a:pPr marL="590550" indent="-590550"/>
            <a:r>
              <a:rPr lang="en-GB" sz="2000">
                <a:latin typeface="Arial" charset="0"/>
              </a:rPr>
              <a:t>	Thus the LED should light when the pin is at </a:t>
            </a:r>
            <a:r>
              <a:rPr lang="en-GB" sz="2000" i="1">
                <a:latin typeface="Arial" charset="0"/>
              </a:rPr>
              <a:t>V</a:t>
            </a:r>
            <a:r>
              <a:rPr lang="en-GB" sz="2000">
                <a:latin typeface="Arial" charset="0"/>
              </a:rPr>
              <a:t>DD (supply, positive, logic 1) but not when the pin is at </a:t>
            </a:r>
            <a:r>
              <a:rPr lang="en-GB" sz="2000" i="1">
                <a:latin typeface="Arial" charset="0"/>
              </a:rPr>
              <a:t>V</a:t>
            </a:r>
            <a:r>
              <a:rPr lang="en-GB" sz="2000">
                <a:latin typeface="Arial" charset="0"/>
              </a:rPr>
              <a:t>SS (ground, negative, logic 0).</a:t>
            </a:r>
          </a:p>
          <a:p>
            <a:pPr marL="590550" indent="-590550"/>
            <a:r>
              <a:rPr lang="en-GB" sz="2000">
                <a:latin typeface="Arial" charset="0"/>
              </a:rPr>
              <a:t>	We therefore connect the LED between the pin and </a:t>
            </a:r>
            <a:r>
              <a:rPr lang="en-GB" sz="2000" i="1">
                <a:latin typeface="Arial" charset="0"/>
              </a:rPr>
              <a:t>V</a:t>
            </a:r>
            <a:r>
              <a:rPr lang="en-GB" sz="2000">
                <a:latin typeface="Arial" charset="0"/>
              </a:rPr>
              <a:t>SS.</a:t>
            </a:r>
          </a:p>
          <a:p>
            <a:pPr marL="590550" indent="-590550"/>
            <a:r>
              <a:rPr lang="en-GB" sz="2000">
                <a:latin typeface="Arial" charset="0"/>
              </a:rPr>
              <a:t>	Conventional current flows from the pin to </a:t>
            </a:r>
            <a:r>
              <a:rPr lang="en-GB" sz="2000" i="1">
                <a:latin typeface="Arial" charset="0"/>
              </a:rPr>
              <a:t>V</a:t>
            </a:r>
            <a:r>
              <a:rPr lang="en-GB" sz="2000">
                <a:latin typeface="Arial" charset="0"/>
              </a:rPr>
              <a:t>SS with this connection.</a:t>
            </a:r>
          </a:p>
        </p:txBody>
      </p:sp>
      <p:pic>
        <p:nvPicPr>
          <p:cNvPr id="22539" name="Picture 11" descr="04 Hardware-5"/>
          <p:cNvPicPr>
            <a:picLocks noChangeAspect="1" noChangeArrowheads="1"/>
          </p:cNvPicPr>
          <p:nvPr/>
        </p:nvPicPr>
        <p:blipFill>
          <a:blip r:embed="rId2"/>
          <a:srcRect/>
          <a:stretch>
            <a:fillRect/>
          </a:stretch>
        </p:blipFill>
        <p:spPr bwMode="auto">
          <a:xfrm>
            <a:off x="727075" y="4500563"/>
            <a:ext cx="7842250" cy="1709737"/>
          </a:xfrm>
          <a:prstGeom prst="rect">
            <a:avLst/>
          </a:prstGeom>
          <a:noFill/>
        </p:spPr>
      </p:pic>
    </p:spTree>
    <p:extLst>
      <p:ext uri="{BB962C8B-B14F-4D97-AF65-F5344CB8AC3E}">
        <p14:creationId xmlns:p14="http://schemas.microsoft.com/office/powerpoint/2010/main" val="929338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el 5"/>
          <p:cNvSpPr>
            <a:spLocks noGrp="1"/>
          </p:cNvSpPr>
          <p:nvPr>
            <p:ph type="title" idx="4294967295"/>
          </p:nvPr>
        </p:nvSpPr>
        <p:spPr/>
        <p:txBody>
          <a:bodyPr/>
          <a:lstStyle/>
          <a:p>
            <a:r>
              <a:rPr lang="en-GB" noProof="0" dirty="0" smtClean="0">
                <a:latin typeface="Arial" charset="0"/>
                <a:ea typeface="ＭＳ Ｐゴシック"/>
                <a:cs typeface="Arial" charset="0"/>
              </a:rPr>
              <a:t>How to connect LEDs (2)</a:t>
            </a:r>
          </a:p>
        </p:txBody>
      </p:sp>
      <p:sp>
        <p:nvSpPr>
          <p:cNvPr id="24579"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sp>
        <p:nvSpPr>
          <p:cNvPr id="24582" name="Inhaltsplatzhalter 1"/>
          <p:cNvSpPr>
            <a:spLocks/>
          </p:cNvSpPr>
          <p:nvPr/>
        </p:nvSpPr>
        <p:spPr bwMode="auto">
          <a:xfrm>
            <a:off x="503238" y="1262063"/>
            <a:ext cx="9072562" cy="5035550"/>
          </a:xfrm>
          <a:prstGeom prst="rect">
            <a:avLst/>
          </a:prstGeom>
          <a:noFill/>
          <a:ln w="9525">
            <a:noFill/>
            <a:miter lim="800000"/>
            <a:headEnd/>
            <a:tailEnd/>
          </a:ln>
        </p:spPr>
        <p:txBody>
          <a:bodyPr lIns="0" tIns="0" rIns="0" bIns="0"/>
          <a:lstStyle/>
          <a:p>
            <a:r>
              <a:rPr lang="en-GB" sz="2000">
                <a:latin typeface="Arial" charset="0"/>
              </a:rPr>
              <a:t>It might seem obvious that you would always want to connect an LED like this but there is a second, complementary way in which this can be done.</a:t>
            </a:r>
          </a:p>
          <a:p>
            <a:r>
              <a:rPr lang="en-GB" sz="2000">
                <a:latin typeface="Arial" charset="0"/>
              </a:rPr>
              <a:t>2.	Suppose that we want the LED to illuminate when the logical value of the output is </a:t>
            </a:r>
            <a:r>
              <a:rPr lang="en-GB" sz="2000">
                <a:solidFill>
                  <a:srgbClr val="777777"/>
                </a:solidFill>
                <a:latin typeface="Arial" charset="0"/>
              </a:rPr>
              <a:t>low (0)</a:t>
            </a:r>
            <a:r>
              <a:rPr lang="en-GB" sz="2000">
                <a:latin typeface="Arial" charset="0"/>
              </a:rPr>
              <a:t> — </a:t>
            </a:r>
            <a:r>
              <a:rPr lang="en-GB" sz="2000" b="1">
                <a:latin typeface="Arial" charset="0"/>
              </a:rPr>
              <a:t>active low</a:t>
            </a:r>
            <a:r>
              <a:rPr lang="en-GB" sz="2000">
                <a:latin typeface="Arial" charset="0"/>
              </a:rPr>
              <a:t>.</a:t>
            </a:r>
          </a:p>
          <a:p>
            <a:r>
              <a:rPr lang="en-GB" sz="2000">
                <a:latin typeface="Arial" charset="0"/>
              </a:rPr>
              <a:t>	Thus the LED should light when the pin is at </a:t>
            </a:r>
            <a:r>
              <a:rPr lang="en-GB" sz="2000" i="1">
                <a:solidFill>
                  <a:srgbClr val="777777"/>
                </a:solidFill>
                <a:latin typeface="Arial" charset="0"/>
              </a:rPr>
              <a:t>V</a:t>
            </a:r>
            <a:r>
              <a:rPr lang="en-GB" sz="2000">
                <a:solidFill>
                  <a:srgbClr val="777777"/>
                </a:solidFill>
                <a:latin typeface="Arial" charset="0"/>
              </a:rPr>
              <a:t>SS (ground, negative, </a:t>
            </a:r>
            <a:br>
              <a:rPr lang="en-GB" sz="2000">
                <a:solidFill>
                  <a:srgbClr val="777777"/>
                </a:solidFill>
                <a:latin typeface="Arial" charset="0"/>
              </a:rPr>
            </a:br>
            <a:r>
              <a:rPr lang="en-GB" sz="2000">
                <a:solidFill>
                  <a:srgbClr val="777777"/>
                </a:solidFill>
                <a:latin typeface="Arial" charset="0"/>
              </a:rPr>
              <a:t>logic 0)</a:t>
            </a:r>
            <a:r>
              <a:rPr lang="en-GB" sz="2000">
                <a:latin typeface="Arial" charset="0"/>
              </a:rPr>
              <a:t> but not when the pin is at </a:t>
            </a:r>
            <a:r>
              <a:rPr lang="en-GB" sz="2000" i="1">
                <a:solidFill>
                  <a:srgbClr val="BCBCBC"/>
                </a:solidFill>
                <a:latin typeface="Arial" charset="0"/>
              </a:rPr>
              <a:t>V</a:t>
            </a:r>
            <a:r>
              <a:rPr lang="en-GB" sz="2000">
                <a:solidFill>
                  <a:srgbClr val="BCBCBC"/>
                </a:solidFill>
                <a:latin typeface="Arial" charset="0"/>
              </a:rPr>
              <a:t>DD (supply, positive, logic 1).</a:t>
            </a:r>
          </a:p>
          <a:p>
            <a:r>
              <a:rPr lang="en-GB" sz="2000">
                <a:latin typeface="Arial" charset="0"/>
              </a:rPr>
              <a:t>	We therefore connect the LED between the pin and </a:t>
            </a:r>
            <a:r>
              <a:rPr lang="en-GB" sz="2000" i="1">
                <a:solidFill>
                  <a:srgbClr val="BCBCBC"/>
                </a:solidFill>
                <a:latin typeface="Arial" charset="0"/>
              </a:rPr>
              <a:t>V</a:t>
            </a:r>
            <a:r>
              <a:rPr lang="en-GB" sz="2000">
                <a:solidFill>
                  <a:srgbClr val="BCBCBC"/>
                </a:solidFill>
                <a:latin typeface="Arial" charset="0"/>
              </a:rPr>
              <a:t>DD</a:t>
            </a:r>
            <a:r>
              <a:rPr lang="en-GB" sz="2000">
                <a:latin typeface="Arial" charset="0"/>
              </a:rPr>
              <a:t>.</a:t>
            </a:r>
          </a:p>
          <a:p>
            <a:r>
              <a:rPr lang="en-GB" sz="2000">
                <a:latin typeface="Arial" charset="0"/>
              </a:rPr>
              <a:t>	Conventional current flows from </a:t>
            </a:r>
            <a:r>
              <a:rPr lang="en-GB" sz="2000" i="1">
                <a:solidFill>
                  <a:srgbClr val="BCBCBC"/>
                </a:solidFill>
                <a:latin typeface="Arial" charset="0"/>
              </a:rPr>
              <a:t>V</a:t>
            </a:r>
            <a:r>
              <a:rPr lang="en-GB" sz="2000">
                <a:solidFill>
                  <a:srgbClr val="BCBCBC"/>
                </a:solidFill>
                <a:latin typeface="Arial" charset="0"/>
              </a:rPr>
              <a:t>DD</a:t>
            </a:r>
            <a:r>
              <a:rPr lang="en-GB" sz="2000">
                <a:latin typeface="Arial" charset="0"/>
              </a:rPr>
              <a:t> to the pin with this connection.</a:t>
            </a:r>
          </a:p>
        </p:txBody>
      </p:sp>
      <p:pic>
        <p:nvPicPr>
          <p:cNvPr id="24584" name="Picture 8" descr="04 Hardware-6"/>
          <p:cNvPicPr>
            <a:picLocks noChangeAspect="1" noChangeArrowheads="1"/>
          </p:cNvPicPr>
          <p:nvPr/>
        </p:nvPicPr>
        <p:blipFill>
          <a:blip r:embed="rId2"/>
          <a:srcRect/>
          <a:stretch>
            <a:fillRect/>
          </a:stretch>
        </p:blipFill>
        <p:spPr bwMode="auto">
          <a:xfrm>
            <a:off x="863600" y="4068763"/>
            <a:ext cx="7448550" cy="2149475"/>
          </a:xfrm>
          <a:prstGeom prst="rect">
            <a:avLst/>
          </a:prstGeom>
          <a:noFill/>
        </p:spPr>
      </p:pic>
    </p:spTree>
    <p:extLst>
      <p:ext uri="{BB962C8B-B14F-4D97-AF65-F5344CB8AC3E}">
        <p14:creationId xmlns:p14="http://schemas.microsoft.com/office/powerpoint/2010/main" val="39670588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el 5"/>
          <p:cNvSpPr>
            <a:spLocks noGrp="1"/>
          </p:cNvSpPr>
          <p:nvPr>
            <p:ph type="title" idx="4294967295"/>
          </p:nvPr>
        </p:nvSpPr>
        <p:spPr/>
        <p:txBody>
          <a:bodyPr/>
          <a:lstStyle/>
          <a:p>
            <a:r>
              <a:rPr lang="en-GB" noProof="0" dirty="0" smtClean="0">
                <a:latin typeface="Arial" charset="0"/>
                <a:ea typeface="ＭＳ Ｐゴシック"/>
                <a:cs typeface="Arial" charset="0"/>
              </a:rPr>
              <a:t>Operation of ‘active high’ </a:t>
            </a:r>
            <a:br>
              <a:rPr lang="en-GB" noProof="0" dirty="0" smtClean="0">
                <a:latin typeface="Arial" charset="0"/>
                <a:ea typeface="ＭＳ Ｐゴシック"/>
                <a:cs typeface="Arial" charset="0"/>
              </a:rPr>
            </a:br>
            <a:r>
              <a:rPr lang="en-GB" noProof="0" dirty="0" smtClean="0">
                <a:latin typeface="Arial" charset="0"/>
                <a:ea typeface="ＭＳ Ｐゴシック"/>
                <a:cs typeface="Arial" charset="0"/>
              </a:rPr>
              <a:t>LED in detail</a:t>
            </a:r>
          </a:p>
        </p:txBody>
      </p:sp>
      <p:sp>
        <p:nvSpPr>
          <p:cNvPr id="23555" name="Fußzeilenplatzhalter 8"/>
          <p:cNvSpPr>
            <a:spLocks noGrp="1"/>
          </p:cNvSpPr>
          <p:nvPr>
            <p:ph type="ftr" sz="quarter" idx="11"/>
          </p:nvPr>
        </p:nvSpPr>
        <p:spPr bwMode="auto">
          <a:noFill/>
          <a:ln>
            <a:miter lim="800000"/>
            <a:headEnd/>
            <a:tailEnd/>
          </a:ln>
        </p:spPr>
        <p:txBody>
          <a:bodyPr/>
          <a:lstStyle/>
          <a:p>
            <a:r>
              <a:rPr lang="de-DE" smtClean="0">
                <a:cs typeface="ＭＳ Ｐゴシック"/>
              </a:rPr>
              <a:t>Prof. Dr.-Ing. Ivan Volosyak</a:t>
            </a:r>
          </a:p>
        </p:txBody>
      </p:sp>
      <p:pic>
        <p:nvPicPr>
          <p:cNvPr id="23559" name="Picture 7" descr="04 Hardware-7"/>
          <p:cNvPicPr>
            <a:picLocks noChangeAspect="1" noChangeArrowheads="1"/>
          </p:cNvPicPr>
          <p:nvPr/>
        </p:nvPicPr>
        <p:blipFill>
          <a:blip r:embed="rId2"/>
          <a:srcRect/>
          <a:stretch>
            <a:fillRect/>
          </a:stretch>
        </p:blipFill>
        <p:spPr bwMode="auto">
          <a:xfrm>
            <a:off x="503238" y="1617663"/>
            <a:ext cx="7058025" cy="4683125"/>
          </a:xfrm>
          <a:prstGeom prst="rect">
            <a:avLst/>
          </a:prstGeom>
          <a:noFill/>
        </p:spPr>
      </p:pic>
    </p:spTree>
    <p:extLst>
      <p:ext uri="{BB962C8B-B14F-4D97-AF65-F5344CB8AC3E}">
        <p14:creationId xmlns:p14="http://schemas.microsoft.com/office/powerpoint/2010/main" val="235941065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PVERSION" val="5"/>
  <p:tag name="TPFULLVERSION" val="5.4.0.8"/>
  <p:tag name="PPTVERSION" val="14"/>
  <p:tag name="TPOS" val="2"/>
</p:tagLst>
</file>

<file path=ppt/theme/theme1.xml><?xml version="1.0" encoding="utf-8"?>
<a:theme xmlns:a="http://schemas.openxmlformats.org/drawingml/2006/main" name="Office-Design">
  <a:themeElements>
    <a:clrScheme name="HSRW">
      <a:dk1>
        <a:srgbClr val="000000"/>
      </a:dk1>
      <a:lt1>
        <a:sysClr val="window" lastClr="FFFFFF"/>
      </a:lt1>
      <a:dk2>
        <a:srgbClr val="28255A"/>
      </a:dk2>
      <a:lt2>
        <a:srgbClr val="BEBEBE"/>
      </a:lt2>
      <a:accent1>
        <a:srgbClr val="00AFC8"/>
      </a:accent1>
      <a:accent2>
        <a:srgbClr val="0088C2"/>
      </a:accent2>
      <a:accent3>
        <a:srgbClr val="7AB51D"/>
      </a:accent3>
      <a:accent4>
        <a:srgbClr val="E2001A"/>
      </a:accent4>
      <a:accent5>
        <a:srgbClr val="E1007A"/>
      </a:accent5>
      <a:accent6>
        <a:srgbClr val="878787"/>
      </a:accent6>
      <a:hlink>
        <a:srgbClr val="0000FF"/>
      </a:hlink>
      <a:folHlink>
        <a:srgbClr val="800080"/>
      </a:folHlink>
    </a:clrScheme>
    <a:fontScheme name="Office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2808</Words>
  <Application>Microsoft Office PowerPoint</Application>
  <PresentationFormat>Benutzerdefiniert</PresentationFormat>
  <Paragraphs>426</Paragraphs>
  <Slides>47</Slides>
  <Notes>0</Notes>
  <HiddenSlides>0</HiddenSlides>
  <MMClips>0</MMClips>
  <ScaleCrop>false</ScaleCrop>
  <HeadingPairs>
    <vt:vector size="4" baseType="variant">
      <vt:variant>
        <vt:lpstr>Design</vt:lpstr>
      </vt:variant>
      <vt:variant>
        <vt:i4>1</vt:i4>
      </vt:variant>
      <vt:variant>
        <vt:lpstr>Folientitel</vt:lpstr>
      </vt:variant>
      <vt:variant>
        <vt:i4>47</vt:i4>
      </vt:variant>
    </vt:vector>
  </HeadingPairs>
  <TitlesOfParts>
    <vt:vector size="48" baseType="lpstr">
      <vt:lpstr>Office-Design</vt:lpstr>
      <vt:lpstr>Microelectronic Control Systems</vt:lpstr>
      <vt:lpstr>Educational objectives</vt:lpstr>
      <vt:lpstr>Work at home: WinAVR Toolchain</vt:lpstr>
      <vt:lpstr>Your AVR board:</vt:lpstr>
      <vt:lpstr>Output: Light-emitting diodes (LEDs)</vt:lpstr>
      <vt:lpstr>Sketch of a LED</vt:lpstr>
      <vt:lpstr>How to connect LEDs (1)</vt:lpstr>
      <vt:lpstr>How to connect LEDs (2)</vt:lpstr>
      <vt:lpstr>Operation of ‘active high’  LED in detail</vt:lpstr>
      <vt:lpstr>Input: How do we connect a switch? (1)</vt:lpstr>
      <vt:lpstr>Input: How do we connect a switch? (2)</vt:lpstr>
      <vt:lpstr>How does this work?</vt:lpstr>
      <vt:lpstr>Internal pullup resistors</vt:lpstr>
      <vt:lpstr>Switch bounce</vt:lpstr>
      <vt:lpstr>Debouncing</vt:lpstr>
      <vt:lpstr>Debouncing</vt:lpstr>
      <vt:lpstr>Debouncing</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Given code analysis</vt:lpstr>
      <vt:lpstr>Independent Task 1: Invert behaviour </vt:lpstr>
      <vt:lpstr>Independent Task 1: Inverting behaviour </vt:lpstr>
      <vt:lpstr>Independent Task 1: Invert behaviour </vt:lpstr>
      <vt:lpstr>Independent Task 2: 2nd LED</vt:lpstr>
      <vt:lpstr>Independent Task 2: 2nd LED</vt:lpstr>
      <vt:lpstr>Independent Task 2: 2nd LED</vt:lpstr>
      <vt:lpstr>Independent Task 2: 2nd LED</vt:lpstr>
      <vt:lpstr>Independent Task 3: 3nd LED, XOR</vt:lpstr>
      <vt:lpstr>Independent Task 3: 3nd LED, XOR</vt:lpstr>
      <vt:lpstr>Independent Task 3: 3nd LED, XOR</vt:lpstr>
      <vt:lpstr>How does a μC know when to respond to an input?</vt:lpstr>
      <vt:lpstr>Light an LED when a button is pressed - recapitulation</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stefanie</dc:creator>
  <cp:lastModifiedBy>Volosyak, Ivan, Prof. Dr.-Ing.</cp:lastModifiedBy>
  <cp:revision>748</cp:revision>
  <cp:lastPrinted>2011-03-17T09:52:07Z</cp:lastPrinted>
  <dcterms:created xsi:type="dcterms:W3CDTF">2010-09-20T09:59:38Z</dcterms:created>
  <dcterms:modified xsi:type="dcterms:W3CDTF">2016-09-08T07:33:35Z</dcterms:modified>
</cp:coreProperties>
</file>